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</p:sldIdLst>
  <p:sldSz cx="10160000" cy="7620000"/>
  <p:notesSz cx="6858000" cy="9144000"/>
  <p:defaultTextStyle>
    <a:lvl1pPr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1pPr>
    <a:lvl2pPr indent="3429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2pPr>
    <a:lvl3pPr indent="6858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3pPr>
    <a:lvl4pPr indent="10287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4pPr>
    <a:lvl5pPr indent="13716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5pPr>
    <a:lvl6pPr indent="17145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6pPr>
    <a:lvl7pPr indent="20574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7pPr>
    <a:lvl8pPr indent="24003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8pPr>
    <a:lvl9pPr indent="2743200" defTabSz="457200">
      <a:defRPr i="1" sz="2200">
        <a:solidFill>
          <a:srgbClr val="007D64"/>
        </a:solidFill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5" name="Shape 1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635000" indent="-317500">
              <a:spcBef>
                <a:spcPts val="800"/>
              </a:spcBef>
              <a:buChar char="❖"/>
              <a:defRPr sz="1600"/>
            </a:lvl2pPr>
            <a:lvl3pPr marL="952500" indent="-317500">
              <a:spcBef>
                <a:spcPts val="600"/>
              </a:spcBef>
              <a:buFontTx/>
              <a:buChar char="‣"/>
              <a:defRPr sz="1400"/>
            </a:lvl3pPr>
            <a:lvl4pPr>
              <a:spcBef>
                <a:spcPts val="600"/>
              </a:spcBef>
              <a:buFontTx/>
              <a:defRPr sz="1400"/>
            </a:lvl4pPr>
            <a:lvl5pPr>
              <a:spcBef>
                <a:spcPts val="600"/>
              </a:spcBef>
              <a:buFontTx/>
              <a:defRPr sz="1400"/>
            </a:lvl5pPr>
          </a:lstStyle>
          <a:p>
            <a:pPr lvl="0">
              <a:defRPr sz="1800"/>
            </a:pPr>
            <a:r>
              <a:rPr sz="2000"/>
              <a:t>Body Level One</a:t>
            </a:r>
            <a:endParaRPr sz="2000"/>
          </a:p>
          <a:p>
            <a:pPr lvl="1">
              <a:defRPr sz="1800"/>
            </a:pPr>
            <a:r>
              <a:rPr sz="1600"/>
              <a:t>Body Level Two</a:t>
            </a:r>
            <a:endParaRPr sz="1600"/>
          </a:p>
          <a:p>
            <a:pPr lvl="2">
              <a:defRPr sz="1800"/>
            </a:pPr>
            <a:r>
              <a:rPr sz="1400"/>
              <a:t>Body Level Three</a:t>
            </a:r>
            <a:endParaRPr sz="1400"/>
          </a:p>
          <a:p>
            <a:pPr lvl="3">
              <a:defRPr sz="1800"/>
            </a:pPr>
            <a:r>
              <a:rPr sz="1400"/>
              <a:t>Body Level Four</a:t>
            </a:r>
            <a:endParaRPr sz="1400"/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6196889" y="6572250"/>
            <a:ext cx="2540001" cy="27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200"/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200">
                <a:solidFill>
                  <a:srgbClr val="007D64"/>
                </a:solidFill>
              </a:rPr>
              <a:t>Explorations in Computing</a:t>
            </a:r>
          </a:p>
        </p:txBody>
      </p:sp>
      <p:pic>
        <p:nvPicPr>
          <p:cNvPr id="9" name="logo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597900" y="6273800"/>
            <a:ext cx="992188" cy="1070864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hape 10"/>
          <p:cNvSpPr/>
          <p:nvPr/>
        </p:nvSpPr>
        <p:spPr>
          <a:xfrm>
            <a:off x="5892800" y="6769100"/>
            <a:ext cx="2540000" cy="381000"/>
          </a:xfrm>
          <a:prstGeom prst="rect">
            <a:avLst/>
          </a:prstGeom>
          <a:ln w="25400" cap="rnd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ctr">
              <a:defRPr i="0" sz="1200"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r>
              <a:rPr sz="1200"/>
              <a:t>© 2015 John S. Conery </a:t>
            </a:r>
          </a:p>
        </p:txBody>
      </p:sp>
      <p:sp>
        <p:nvSpPr>
          <p:cNvPr id="11" name="Shape 11"/>
          <p:cNvSpPr/>
          <p:nvPr>
            <p:ph type="title"/>
          </p:nvPr>
        </p:nvSpPr>
        <p:spPr>
          <a:xfrm>
            <a:off x="990600" y="203200"/>
            <a:ext cx="8178800" cy="111760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Title Text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xfrm>
            <a:off x="5245100" y="2387600"/>
            <a:ext cx="3937000" cy="4470400"/>
          </a:xfrm>
          <a:prstGeom prst="rect">
            <a:avLst/>
          </a:prstGeom>
        </p:spPr>
        <p:txBody>
          <a:bodyPr/>
          <a:lstStyle>
            <a:lvl1pPr marL="634320" indent="-316820"/>
            <a:lvl2pPr marL="1015320" indent="-253320">
              <a:spcBef>
                <a:spcPts val="800"/>
              </a:spcBef>
              <a:buChar char="❖"/>
              <a:defRPr sz="1600"/>
            </a:lvl2pPr>
            <a:lvl3pPr marL="0" indent="0">
              <a:spcBef>
                <a:spcPts val="600"/>
              </a:spcBef>
              <a:buSzTx/>
              <a:buFontTx/>
              <a:buNone/>
              <a:defRPr sz="1400"/>
            </a:lvl3pPr>
            <a:lvl4pPr>
              <a:spcBef>
                <a:spcPts val="600"/>
              </a:spcBef>
              <a:buFontTx/>
              <a:defRPr sz="1400"/>
            </a:lvl4pPr>
            <a:lvl5pPr>
              <a:spcBef>
                <a:spcPts val="600"/>
              </a:spcBef>
              <a:buFontTx/>
              <a:defRPr sz="1400"/>
            </a:lvl5pPr>
          </a:lstStyle>
          <a:p>
            <a:pPr lvl="0">
              <a:defRPr sz="1800"/>
            </a:pPr>
            <a:r>
              <a:rPr sz="2000"/>
              <a:t>Body Level One</a:t>
            </a:r>
            <a:endParaRPr sz="2000"/>
          </a:p>
          <a:p>
            <a:pPr lvl="1">
              <a:defRPr sz="1800"/>
            </a:pPr>
            <a:r>
              <a:rPr sz="1600"/>
              <a:t>Body Level Two</a:t>
            </a:r>
            <a:endParaRPr sz="1600"/>
          </a:p>
          <a:p>
            <a:pPr lvl="2">
              <a:defRPr sz="1800"/>
            </a:pPr>
            <a:r>
              <a:rPr sz="1400"/>
              <a:t>Body Level Three</a:t>
            </a:r>
            <a:endParaRPr sz="1400"/>
          </a:p>
          <a:p>
            <a:pPr lvl="3">
              <a:defRPr sz="1800"/>
            </a:pPr>
            <a:r>
              <a:rPr sz="1400"/>
              <a:t>Body Level Four</a:t>
            </a:r>
            <a:endParaRPr sz="1400"/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508000" y="203200"/>
            <a:ext cx="8890000" cy="127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508000" y="1752600"/>
            <a:ext cx="8890000" cy="5321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2pPr marL="635000" indent="-317500">
              <a:spcBef>
                <a:spcPts val="800"/>
              </a:spcBef>
              <a:buChar char="❖"/>
              <a:defRPr sz="1600"/>
            </a:lvl2pPr>
            <a:lvl3pPr marL="952500" indent="-317500">
              <a:spcBef>
                <a:spcPts val="600"/>
              </a:spcBef>
              <a:buFontTx/>
              <a:buChar char="‣"/>
              <a:defRPr sz="1400"/>
            </a:lvl3pPr>
            <a:lvl4pPr>
              <a:spcBef>
                <a:spcPts val="600"/>
              </a:spcBef>
              <a:buFontTx/>
              <a:defRPr sz="1400"/>
            </a:lvl4pPr>
            <a:lvl5pPr>
              <a:spcBef>
                <a:spcPts val="600"/>
              </a:spcBef>
              <a:buFontTx/>
              <a:defRPr sz="1400"/>
            </a:lvl5pPr>
          </a:lstStyle>
          <a:p>
            <a:pPr lvl="0">
              <a:defRPr sz="1800"/>
            </a:pPr>
            <a:r>
              <a:rPr sz="2000"/>
              <a:t>Body Level One</a:t>
            </a:r>
            <a:endParaRPr sz="2000"/>
          </a:p>
          <a:p>
            <a:pPr lvl="1">
              <a:defRPr sz="1800"/>
            </a:pPr>
            <a:r>
              <a:rPr sz="1600"/>
              <a:t>Body Level Two</a:t>
            </a:r>
            <a:endParaRPr sz="1600"/>
          </a:p>
          <a:p>
            <a:pPr lvl="2">
              <a:defRPr sz="1800"/>
            </a:pPr>
            <a:r>
              <a:rPr sz="1400"/>
              <a:t>Body Level Three</a:t>
            </a:r>
            <a:endParaRPr sz="1400"/>
          </a:p>
          <a:p>
            <a:pPr lvl="3">
              <a:defRPr sz="1800"/>
            </a:pPr>
            <a:r>
              <a:rPr sz="1400"/>
              <a:t>Body Level Four</a:t>
            </a:r>
            <a:endParaRPr sz="1400"/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  <p:transition spd="med" advClick="1"/>
  <p:txStyles>
    <p:titleStyle>
      <a:lvl1pPr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1pPr>
      <a:lvl2pPr indent="2286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2pPr>
      <a:lvl3pPr indent="4572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3pPr>
      <a:lvl4pPr indent="6858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4pPr>
      <a:lvl5pPr indent="9144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5pPr>
      <a:lvl6pPr indent="11430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6pPr>
      <a:lvl7pPr indent="13716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7pPr>
      <a:lvl8pPr indent="16002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8pPr>
      <a:lvl9pPr indent="1828800" defTabSz="457200">
        <a:defRPr b="1" sz="3600">
          <a:solidFill>
            <a:srgbClr val="007D64"/>
          </a:solidFill>
          <a:latin typeface="+mn-lt"/>
          <a:ea typeface="+mn-ea"/>
          <a:cs typeface="+mn-cs"/>
          <a:sym typeface="Helvetica"/>
        </a:defRPr>
      </a:lvl9pPr>
    </p:titleStyle>
    <p:bodyStyle>
      <a:lvl1pPr marL="317500" indent="-317500" defTabSz="457200">
        <a:spcBef>
          <a:spcPts val="1200"/>
        </a:spcBef>
        <a:buSzPct val="80000"/>
        <a:buFont typeface="Zapf Dingbats"/>
        <a:buChar char="✦"/>
        <a:defRPr sz="2000">
          <a:latin typeface="+mn-lt"/>
          <a:ea typeface="+mn-ea"/>
          <a:cs typeface="+mn-cs"/>
          <a:sym typeface="Helvetica"/>
        </a:defRPr>
      </a:lvl1pPr>
      <a:lvl2pPr marL="714375" indent="-396875" defTabSz="457200">
        <a:spcBef>
          <a:spcPts val="1200"/>
        </a:spcBef>
        <a:buSzPct val="80000"/>
        <a:buFont typeface="Zapf Dingbats"/>
        <a:buChar char="✦"/>
        <a:defRPr sz="2000">
          <a:latin typeface="+mn-lt"/>
          <a:ea typeface="+mn-ea"/>
          <a:cs typeface="+mn-cs"/>
          <a:sym typeface="Helvetica"/>
        </a:defRPr>
      </a:lvl2pPr>
      <a:lvl3pPr marL="1088571" indent="-453571" defTabSz="457200">
        <a:spcBef>
          <a:spcPts val="1200"/>
        </a:spcBef>
        <a:buSzPct val="171000"/>
        <a:buFont typeface="Zapf Dingbats"/>
        <a:buChar char="✦"/>
        <a:defRPr sz="2000">
          <a:latin typeface="+mn-lt"/>
          <a:ea typeface="+mn-ea"/>
          <a:cs typeface="+mn-cs"/>
          <a:sym typeface="Helvetica"/>
        </a:defRPr>
      </a:lvl3pPr>
      <a:lvl4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4pPr>
      <a:lvl5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5pPr>
      <a:lvl6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6pPr>
      <a:lvl7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7pPr>
      <a:lvl8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8pPr>
      <a:lvl9pPr defTabSz="457200">
        <a:spcBef>
          <a:spcPts val="1200"/>
        </a:spcBef>
        <a:buFont typeface="Zapf Dingbats"/>
        <a:defRPr sz="2000">
          <a:latin typeface="+mn-lt"/>
          <a:ea typeface="+mn-ea"/>
          <a:cs typeface="+mn-cs"/>
          <a:sym typeface="Helvetica"/>
        </a:defRPr>
      </a:lvl9pPr>
    </p:bodyStyle>
    <p:otherStyle>
      <a:lvl1pPr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1pPr>
      <a:lvl2pPr indent="2286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2pPr>
      <a:lvl3pPr indent="4572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3pPr>
      <a:lvl4pPr indent="6858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4pPr>
      <a:lvl5pPr indent="9144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5pPr>
      <a:lvl6pPr indent="11430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6pPr>
      <a:lvl7pPr indent="13716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7pPr>
      <a:lvl8pPr indent="16002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8pPr>
      <a:lvl9pPr indent="1828800" defTabSz="457200">
        <a:defRPr i="1" sz="1400">
          <a:solidFill>
            <a:schemeClr val="tx1"/>
          </a:solidFill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tif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8.png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tif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tif"/><Relationship Id="rId3" Type="http://schemas.openxmlformats.org/officeDocument/2006/relationships/image" Target="../media/image5.tif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9.png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657324" y="425450"/>
            <a:ext cx="8839201" cy="469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b="1"/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2200">
                <a:solidFill>
                  <a:srgbClr val="007D64"/>
                </a:solidFill>
              </a:rPr>
              <a:t>Slides for Chapter 4</a:t>
            </a:r>
          </a:p>
        </p:txBody>
      </p:sp>
      <p:sp>
        <p:nvSpPr>
          <p:cNvPr id="18" name="Shape 18"/>
          <p:cNvSpPr/>
          <p:nvPr/>
        </p:nvSpPr>
        <p:spPr>
          <a:xfrm>
            <a:off x="609600" y="1130300"/>
            <a:ext cx="2386286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000"/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2000">
                <a:solidFill>
                  <a:srgbClr val="007D64"/>
                </a:solidFill>
              </a:rPr>
              <a:t>Note to Instructors</a:t>
            </a:r>
          </a:p>
        </p:txBody>
      </p:sp>
      <p:sp>
        <p:nvSpPr>
          <p:cNvPr id="19" name="Shape 19"/>
          <p:cNvSpPr/>
          <p:nvPr/>
        </p:nvSpPr>
        <p:spPr>
          <a:xfrm>
            <a:off x="635000" y="3987800"/>
            <a:ext cx="1060227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 sz="2000"/>
            </a:lvl1pPr>
          </a:lstStyle>
          <a:p>
            <a:pPr lvl="0">
              <a:defRPr b="0" i="0" sz="1800">
                <a:solidFill>
                  <a:srgbClr val="000000"/>
                </a:solidFill>
              </a:defRPr>
            </a:pPr>
            <a:r>
              <a:rPr b="1" i="1" sz="2000">
                <a:solidFill>
                  <a:srgbClr val="007D64"/>
                </a:solidFill>
              </a:rPr>
              <a:t>License</a:t>
            </a:r>
          </a:p>
        </p:txBody>
      </p:sp>
      <p:sp>
        <p:nvSpPr>
          <p:cNvPr id="20" name="Shape 20"/>
          <p:cNvSpPr/>
          <p:nvPr/>
        </p:nvSpPr>
        <p:spPr>
          <a:xfrm>
            <a:off x="3136900" y="6858000"/>
            <a:ext cx="3263900" cy="381000"/>
          </a:xfrm>
          <a:prstGeom prst="rect">
            <a:avLst/>
          </a:prstGeom>
          <a:ln w="25400" cap="rnd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ctr">
              <a:defRPr i="0" sz="1400">
                <a:solidFill>
                  <a:srgbClr val="000000"/>
                </a:solidFill>
              </a:defRPr>
            </a:lvl1pPr>
          </a:lstStyle>
          <a:p>
            <a:pPr lvl="0">
              <a:defRPr sz="1800"/>
            </a:pPr>
            <a:r>
              <a:rPr sz="1400"/>
              <a:t>© 2015 John S. Conery </a:t>
            </a:r>
          </a:p>
        </p:txBody>
      </p:sp>
      <p:sp>
        <p:nvSpPr>
          <p:cNvPr id="21" name="Shape 21"/>
          <p:cNvSpPr/>
          <p:nvPr/>
        </p:nvSpPr>
        <p:spPr>
          <a:xfrm>
            <a:off x="1016000" y="4521200"/>
            <a:ext cx="7975600" cy="2260600"/>
          </a:xfrm>
          <a:prstGeom prst="rect">
            <a:avLst/>
          </a:prstGeom>
          <a:ln w="25400" cap="rnd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The slides in this Keynote document are based on copyrighted material from </a:t>
            </a:r>
            <a:r>
              <a:rPr i="1" sz="1400"/>
              <a:t>Explorations in Computing:  An Introduction to Computer Science and Python Programming</a:t>
            </a:r>
            <a:r>
              <a:rPr sz="1400"/>
              <a:t>, by John S. Conery.</a:t>
            </a:r>
            <a:endParaRPr sz="1400"/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These slides are provided free of charge to instructors who are using the textbook for their courses.</a:t>
            </a:r>
            <a:endParaRPr sz="1400"/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Instructors may alter the slides for use in their own courses, including but not limited to: adding new slides, altering the wording or images found on these slides, or deleting slides.</a:t>
            </a:r>
            <a:endParaRPr sz="1400"/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Instructors may distribute printed copies of the slides, either in hard copy or as electronic copies in PDF form, provided the copyright notice below is reproduced on the first slide.</a:t>
            </a:r>
          </a:p>
        </p:txBody>
      </p:sp>
      <p:sp>
        <p:nvSpPr>
          <p:cNvPr id="22" name="Shape 22"/>
          <p:cNvSpPr/>
          <p:nvPr/>
        </p:nvSpPr>
        <p:spPr>
          <a:xfrm>
            <a:off x="1016000" y="1663700"/>
            <a:ext cx="7975600" cy="2032000"/>
          </a:xfrm>
          <a:prstGeom prst="rect">
            <a:avLst/>
          </a:prstGeom>
          <a:ln w="25400" cap="rnd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This Keynote document contains the slides for “A Journey of a Thousand Miles”, Chapter 4 of </a:t>
            </a:r>
            <a:r>
              <a:rPr i="1" sz="1400"/>
              <a:t>Explorations in Computing:  An Introduction to Computer Science and Python Programming</a:t>
            </a:r>
            <a:r>
              <a:rPr sz="1400"/>
              <a:t>.</a:t>
            </a:r>
            <a:endParaRPr sz="1400"/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The book invites students to explore ideas in computer science through interactive tutorials where they type expressions in Python and immediately see the results, either in a terminal window or a 2D graphics window.</a:t>
            </a:r>
            <a:endParaRPr sz="1400"/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400"/>
              <a:t>Instructors are </a:t>
            </a:r>
            <a:r>
              <a:rPr b="1" sz="1400">
                <a:solidFill>
                  <a:srgbClr val="007D64"/>
                </a:solidFill>
              </a:rPr>
              <a:t>strongly encouraged to have a Python session running concurrently</a:t>
            </a:r>
            <a:r>
              <a:rPr sz="1400"/>
              <a:t> with Keynote in order to give live demonstrations of the Python code shown on the slides.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Linear Search</a:t>
            </a:r>
          </a:p>
        </p:txBody>
      </p:sp>
      <p:sp>
        <p:nvSpPr>
          <p:cNvPr id="74" name="Shape 7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Linear search is the simplest, most straightforward search strategy</a:t>
            </a:r>
            <a:endParaRPr sz="2000"/>
          </a:p>
          <a:p>
            <a:pPr lvl="0">
              <a:defRPr sz="1800"/>
            </a:pPr>
            <a:r>
              <a:rPr sz="2000"/>
              <a:t>As the name implies, the idea is to start at the beginning of a collection and compare items one after another</a:t>
            </a:r>
            <a:endParaRPr sz="2000"/>
          </a:p>
          <a:p>
            <a:pPr lvl="0">
              <a:spcBef>
                <a:spcPts val="16600"/>
              </a:spcBef>
              <a:defRPr sz="1800"/>
            </a:pPr>
            <a:r>
              <a:rPr sz="2000"/>
              <a:t>Some terminology:</a:t>
            </a:r>
            <a:endParaRPr sz="2000"/>
          </a:p>
          <a:p>
            <a:pPr lvl="1">
              <a:defRPr sz="1800"/>
            </a:pPr>
            <a:r>
              <a:rPr sz="1600"/>
              <a:t>this type of search is also sometimes called a </a:t>
            </a:r>
            <a:r>
              <a:rPr b="1" i="1" sz="1600"/>
              <a:t>scan</a:t>
            </a:r>
            <a:endParaRPr sz="1600"/>
          </a:p>
          <a:p>
            <a:pPr lvl="1">
              <a:defRPr sz="1800"/>
            </a:pPr>
            <a:r>
              <a:rPr sz="1600"/>
              <a:t>if the key is not found the search </a:t>
            </a:r>
            <a:r>
              <a:rPr b="1" i="1" sz="1600"/>
              <a:t>fails</a:t>
            </a:r>
          </a:p>
        </p:txBody>
      </p:sp>
      <p:grpSp>
        <p:nvGrpSpPr>
          <p:cNvPr id="77" name="Group 77"/>
          <p:cNvGrpSpPr/>
          <p:nvPr/>
        </p:nvGrpSpPr>
        <p:grpSpPr>
          <a:xfrm>
            <a:off x="2161926" y="2984500"/>
            <a:ext cx="7206656" cy="3462208"/>
            <a:chOff x="0" y="0"/>
            <a:chExt cx="7206654" cy="3462207"/>
          </a:xfrm>
        </p:grpSpPr>
        <p:pic>
          <p:nvPicPr>
            <p:cNvPr id="75" name="linear-search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297552"/>
              <a:ext cx="6919272" cy="28671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6" name="Shape 76"/>
            <p:cNvSpPr/>
            <p:nvPr/>
          </p:nvSpPr>
          <p:spPr>
            <a:xfrm>
              <a:off x="4492873" y="0"/>
              <a:ext cx="2713782" cy="346220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</p:spTree>
  </p:cSld>
  <p:clrMapOvr>
    <a:masterClrMapping/>
  </p:clrMapOvr>
  <p:transition spd="fast" advClick="1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Linear Search in Python</a:t>
            </a:r>
          </a:p>
        </p:txBody>
      </p:sp>
      <p:sp>
        <p:nvSpPr>
          <p:cNvPr id="80" name="Shape 8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In Chapter 3 we saw that Python uses lists to hold collections of data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[8, 0, 9, 2, 7, 5, 3]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type(a)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&lt;class 'list'&gt;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3700"/>
              </a:spcBef>
              <a:defRPr sz="1800"/>
            </a:pPr>
            <a:r>
              <a:rPr sz="2000"/>
              <a:t>The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in</a:t>
            </a:r>
            <a:r>
              <a:rPr sz="2000"/>
              <a:t> operator does a linear search to see if an item is in a list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7 in 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True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4 in a</a:t>
            </a:r>
            <a:b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False</a:t>
            </a:r>
          </a:p>
        </p:txBody>
      </p:sp>
      <p:grpSp>
        <p:nvGrpSpPr>
          <p:cNvPr id="83" name="Group 83"/>
          <p:cNvGrpSpPr/>
          <p:nvPr/>
        </p:nvGrpSpPr>
        <p:grpSpPr>
          <a:xfrm>
            <a:off x="3724026" y="4229100"/>
            <a:ext cx="7206656" cy="3462208"/>
            <a:chOff x="0" y="0"/>
            <a:chExt cx="7206654" cy="3462207"/>
          </a:xfrm>
        </p:grpSpPr>
        <p:pic>
          <p:nvPicPr>
            <p:cNvPr id="81" name="linear-search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297552"/>
              <a:ext cx="6919272" cy="28671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82" name="Shape 82"/>
            <p:cNvSpPr/>
            <p:nvPr/>
          </p:nvSpPr>
          <p:spPr>
            <a:xfrm>
              <a:off x="4492873" y="0"/>
              <a:ext cx="2713782" cy="346220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</p:spTree>
  </p:cSld>
  <p:clrMapOvr>
    <a:masterClrMapping/>
  </p:clrMapOvr>
  <p:transition spd="fast" advClick="1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The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index</a:t>
            </a:r>
            <a:r>
              <a:rPr b="1" sz="3600">
                <a:solidFill>
                  <a:srgbClr val="007D64"/>
                </a:solidFill>
              </a:rPr>
              <a:t> Method</a:t>
            </a:r>
          </a:p>
        </p:txBody>
      </p:sp>
      <p:sp>
        <p:nvSpPr>
          <p:cNvPr id="86" name="Shape 8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If we want to know </a:t>
            </a:r>
            <a:r>
              <a:rPr b="1" i="1" sz="2000"/>
              <a:t>where</a:t>
            </a:r>
            <a:r>
              <a:rPr sz="2000"/>
              <a:t> an item is located we can use the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index</a:t>
            </a:r>
            <a:r>
              <a:rPr sz="2000"/>
              <a:t> method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 = ['do', 're', 'me', 'fa', 'sol', 'la', 'ti']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notes.index('fa')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3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6000"/>
              </a:spcBef>
              <a:defRPr sz="1800"/>
            </a:pPr>
            <a:r>
              <a:rPr sz="2000"/>
              <a:t>However if an item is not in a list the method generates an error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notes.index('bzzt')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ValueError: 'bzzt' is not in list</a:t>
            </a:r>
          </a:p>
        </p:txBody>
      </p:sp>
      <p:sp>
        <p:nvSpPr>
          <p:cNvPr id="87" name="Shape 87"/>
          <p:cNvSpPr/>
          <p:nvPr/>
        </p:nvSpPr>
        <p:spPr>
          <a:xfrm>
            <a:off x="2284172" y="3219450"/>
            <a:ext cx="5952878" cy="39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Recall that when a list has </a:t>
            </a:r>
            <a:r>
              <a:rPr i="1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items the indexes are 0 to </a:t>
            </a:r>
            <a:r>
              <a:rPr i="1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- 1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isearch</a:t>
            </a: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linear search function in IterationLab is like Python’s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index</a:t>
            </a:r>
            <a:r>
              <a:rPr sz="2000"/>
              <a:t> method</a:t>
            </a:r>
            <a:endParaRPr sz="2000"/>
          </a:p>
          <a:p>
            <a:pPr lvl="1">
              <a:defRPr sz="1800"/>
            </a:pPr>
            <a:r>
              <a:rPr sz="1600"/>
              <a:t>pass it a list and an item to search for</a:t>
            </a:r>
            <a:endParaRPr sz="1600"/>
          </a:p>
          <a:p>
            <a:pPr lvl="1">
              <a:defRPr sz="1800"/>
            </a:pPr>
            <a:r>
              <a:rPr sz="1600"/>
              <a:t>if the item is in the list the function returns the location where it was found</a:t>
            </a:r>
            <a:endParaRPr sz="1600"/>
          </a:p>
          <a:p>
            <a:pPr lvl="1">
              <a:defRPr sz="1800"/>
            </a:pPr>
            <a:r>
              <a:rPr sz="1600"/>
              <a:t>if the item is not in the list the function returns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None</a:t>
            </a:r>
            <a:endParaRPr sz="1600"/>
          </a:p>
          <a:p>
            <a:pPr lvl="0" marL="0" indent="635000">
              <a:spcBef>
                <a:spcPts val="2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['do', 're', 'me', 'fa', 'sol', 'la', 'ti']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isearch(notes, 'fa')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3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isearch(notes, 'bzzt')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isearch(notes, 'ti')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6</a:t>
            </a:r>
          </a:p>
        </p:txBody>
      </p:sp>
      <p:sp>
        <p:nvSpPr>
          <p:cNvPr id="91" name="Shape 91"/>
          <p:cNvSpPr/>
          <p:nvPr/>
        </p:nvSpPr>
        <p:spPr>
          <a:xfrm>
            <a:off x="5725872" y="4845050"/>
            <a:ext cx="2867571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an interactive session, if a function returns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None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Python doesn’t print anything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Visualization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A function called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view_list</a:t>
            </a:r>
            <a:r>
              <a:rPr sz="2000"/>
              <a:t> draws a set of bars for the items in a list</a:t>
            </a:r>
            <a:endParaRPr sz="2000"/>
          </a:p>
          <a:p>
            <a:pPr lvl="1">
              <a:defRPr sz="1800"/>
            </a:pPr>
            <a:r>
              <a:rPr sz="1600"/>
              <a:t>the height of a bar is proportional to the value of the item</a:t>
            </a:r>
            <a:endParaRPr sz="1600"/>
          </a:p>
          <a:p>
            <a:pPr lvl="0">
              <a:defRPr sz="1800"/>
            </a:pPr>
            <a:r>
              <a:rPr sz="2000"/>
              <a:t>If a list is on the canvas the display is updated as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isearch</a:t>
            </a:r>
            <a:r>
              <a:rPr sz="2000"/>
              <a:t> looks for an item </a:t>
            </a:r>
          </a:p>
        </p:txBody>
      </p:sp>
      <p:grpSp>
        <p:nvGrpSpPr>
          <p:cNvPr id="97" name="Group 97"/>
          <p:cNvGrpSpPr/>
          <p:nvPr/>
        </p:nvGrpSpPr>
        <p:grpSpPr>
          <a:xfrm>
            <a:off x="1736076" y="3511632"/>
            <a:ext cx="6687848" cy="2994163"/>
            <a:chOff x="0" y="0"/>
            <a:chExt cx="6687847" cy="2994161"/>
          </a:xfrm>
        </p:grpSpPr>
        <p:pic>
          <p:nvPicPr>
            <p:cNvPr id="95" name="linear-search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82467"/>
              <a:ext cx="6652255" cy="275646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96" name="isearch-grab.pdf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4492128" y="0"/>
              <a:ext cx="2195720" cy="2994162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38100" dist="25400" dir="5400000">
                <a:srgbClr val="000000">
                  <a:alpha val="50000"/>
                </a:srgbClr>
              </a:outerShdw>
            </a:effectLst>
          </p:spPr>
        </p:pic>
      </p:grpSp>
      <p:sp>
        <p:nvSpPr>
          <p:cNvPr id="98" name="Shape 98"/>
          <p:cNvSpPr/>
          <p:nvPr/>
        </p:nvSpPr>
        <p:spPr>
          <a:xfrm>
            <a:off x="5636972" y="6670344"/>
            <a:ext cx="3256906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As the search progresses the item being compared is highlighted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RandomList</a:t>
            </a:r>
          </a:p>
        </p:txBody>
      </p:sp>
      <p:sp>
        <p:nvSpPr>
          <p:cNvPr id="101" name="Shape 10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In our experiments on searching and sorting algorithms we’re going to need some data to test our programs</a:t>
            </a:r>
            <a:endParaRPr sz="2000"/>
          </a:p>
          <a:p>
            <a:pPr lvl="0">
              <a:defRPr sz="1800"/>
            </a:pPr>
            <a:r>
              <a:rPr sz="2000"/>
              <a:t>The lab module defines a special type of list called a RandomList </a:t>
            </a:r>
            <a:endParaRPr sz="2000"/>
          </a:p>
          <a:p>
            <a:pPr lvl="1">
              <a:defRPr sz="1800"/>
            </a:pPr>
            <a:r>
              <a:rPr sz="1600"/>
              <a:t>we can make lists of integers or strings</a:t>
            </a:r>
            <a:endParaRPr sz="1600"/>
          </a:p>
          <a:p>
            <a:pPr lvl="1">
              <a:defRPr sz="1800"/>
            </a:pPr>
            <a:r>
              <a:rPr sz="1600"/>
              <a:t>the list will not contain any duplicates</a:t>
            </a:r>
            <a:endParaRPr sz="1600"/>
          </a:p>
          <a:p>
            <a:pPr lvl="1">
              <a:defRPr sz="1800"/>
            </a:pPr>
            <a:r>
              <a:rPr sz="1600"/>
              <a:t>when we do a search we can use items we know are in the list (so the search succeeds) or not in the list (so the search fails)</a:t>
            </a:r>
            <a:endParaRPr sz="16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RandomList(10)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[11, 25, 97, 89, 72, 12, 59, 3, 86, 61]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21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 = RandomList(5, ‘fish')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['yellowfin', 'tuna', 'sockeye', 'piranha', 'grouper']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Choosing an Item to Search For</a:t>
            </a:r>
          </a:p>
        </p:txBody>
      </p:sp>
      <p:sp>
        <p:nvSpPr>
          <p:cNvPr id="104" name="Shape 10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After we make a RandomList object we can ask it to give us an item to search for</a:t>
            </a:r>
            <a:endParaRPr sz="2000"/>
          </a:p>
          <a:p>
            <a:pPr lvl="0">
              <a:defRPr sz="1800"/>
            </a:pPr>
            <a:r>
              <a:rPr sz="2000"/>
              <a:t>We will want to do experiments with both successful and unsuccessful searches</a:t>
            </a:r>
            <a:endParaRPr sz="2000"/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['yellowfin', 'tuna', 'sockeye', 'piranha', ‘grouper']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1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fish.random('success')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'sockeye'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fish.random('success')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'grouper'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1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fish.random('fail')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'catfish'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fish.random('fail')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'dory'</a:t>
            </a:r>
          </a:p>
        </p:txBody>
      </p:sp>
      <p:sp>
        <p:nvSpPr>
          <p:cNvPr id="105" name="Shape 105"/>
          <p:cNvSpPr/>
          <p:nvPr/>
        </p:nvSpPr>
        <p:spPr>
          <a:xfrm>
            <a:off x="5827472" y="4540250"/>
            <a:ext cx="2867571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method named </a:t>
            </a:r>
            <a:r>
              <a:rPr sz="1600">
                <a:solidFill>
                  <a:srgbClr val="FF2600"/>
                </a:solidFill>
                <a:latin typeface="Courier"/>
                <a:ea typeface="Courier"/>
                <a:cs typeface="Courier"/>
                <a:sym typeface="Courier"/>
              </a:rPr>
              <a:t>random</a:t>
            </a:r>
            <a:r>
              <a:rPr i="1" sz="16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defined for a RandomList but not for a regular Python list</a:t>
            </a:r>
          </a:p>
        </p:txBody>
      </p:sp>
      <p:sp>
        <p:nvSpPr>
          <p:cNvPr id="106" name="Shape 106"/>
          <p:cNvSpPr/>
          <p:nvPr/>
        </p:nvSpPr>
        <p:spPr>
          <a:xfrm>
            <a:off x="4141514" y="3165144"/>
            <a:ext cx="4773118" cy="32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The RandomList object from the previous slide</a:t>
            </a:r>
          </a:p>
        </p:txBody>
      </p:sp>
      <p:sp>
        <p:nvSpPr>
          <p:cNvPr id="107" name="Shape 107"/>
          <p:cNvSpPr/>
          <p:nvPr/>
        </p:nvSpPr>
        <p:spPr>
          <a:xfrm>
            <a:off x="5827472" y="5734050"/>
            <a:ext cx="2867571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Pass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‘success’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or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‘fail’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tell the method you want an item that is or is not in the list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Experiments with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</a:t>
            </a:r>
          </a:p>
        </p:txBody>
      </p:sp>
      <p:sp>
        <p:nvSpPr>
          <p:cNvPr id="110" name="Shape 11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Make a list of random integers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RandomList(20)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700"/>
              </a:spcBef>
              <a:defRPr sz="1800"/>
            </a:pPr>
            <a:r>
              <a:rPr sz="2000"/>
              <a:t>Print the list in the terminal window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[27, 13, 55, 99, … 76, 79]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700"/>
              </a:spcBef>
              <a:defRPr sz="1800"/>
            </a:pPr>
            <a:r>
              <a:rPr sz="2000"/>
              <a:t>Display the list on the canvas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view_list(a)</a:t>
            </a:r>
          </a:p>
        </p:txBody>
      </p:sp>
      <p:pic>
        <p:nvPicPr>
          <p:cNvPr id="111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9350" y="2921000"/>
            <a:ext cx="3365500" cy="29337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</p:pic>
      <p:sp>
        <p:nvSpPr>
          <p:cNvPr id="112" name="Shape 112"/>
          <p:cNvSpPr/>
          <p:nvPr/>
        </p:nvSpPr>
        <p:spPr>
          <a:xfrm>
            <a:off x="6093296" y="6111544"/>
            <a:ext cx="3637608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Do the heights of the bars correspond to the numbers in the list?</a:t>
            </a:r>
          </a:p>
        </p:txBody>
      </p:sp>
      <p:sp>
        <p:nvSpPr>
          <p:cNvPr id="113" name="Shape 113"/>
          <p:cNvSpPr/>
          <p:nvPr/>
        </p:nvSpPr>
        <p:spPr>
          <a:xfrm>
            <a:off x="2461972" y="5387644"/>
            <a:ext cx="2867571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The visualization only works for lists of numbers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Experiments with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</a:t>
            </a:r>
            <a:r>
              <a:rPr b="1" sz="3600">
                <a:solidFill>
                  <a:srgbClr val="007D64"/>
                </a:solidFill>
              </a:rPr>
              <a:t> (cont’d)</a:t>
            </a:r>
          </a:p>
        </p:txBody>
      </p:sp>
      <p:sp>
        <p:nvSpPr>
          <p:cNvPr id="116" name="Shape 11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Try a successful search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x = a.random('success')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35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isearch(a, x)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6</a:t>
            </a:r>
          </a:p>
        </p:txBody>
      </p:sp>
      <p:pic>
        <p:nvPicPr>
          <p:cNvPr id="117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9350" y="2921000"/>
            <a:ext cx="3365500" cy="29210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</p:pic>
      <p:sp>
        <p:nvSpPr>
          <p:cNvPr id="118" name="Shape 118"/>
          <p:cNvSpPr/>
          <p:nvPr/>
        </p:nvSpPr>
        <p:spPr>
          <a:xfrm>
            <a:off x="1597496" y="4257344"/>
            <a:ext cx="2517230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In this example the item was found at location 6</a:t>
            </a:r>
          </a:p>
        </p:txBody>
      </p:sp>
      <p:sp>
        <p:nvSpPr>
          <p:cNvPr id="119" name="Shape 119"/>
          <p:cNvSpPr/>
          <p:nvPr/>
        </p:nvSpPr>
        <p:spPr>
          <a:xfrm>
            <a:off x="6134992" y="6136944"/>
            <a:ext cx="3554216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The highlighted bar is the value we searched for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Experiments with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</a:t>
            </a:r>
            <a:r>
              <a:rPr b="1" sz="3600">
                <a:solidFill>
                  <a:srgbClr val="007D64"/>
                </a:solidFill>
              </a:rPr>
              <a:t> (cont’d)</a:t>
            </a:r>
          </a:p>
        </p:txBody>
      </p:sp>
      <p:sp>
        <p:nvSpPr>
          <p:cNvPr id="122" name="Shape 12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Try an unsuccessful search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isearch(a, a.random('fail'))</a:t>
            </a:r>
          </a:p>
        </p:txBody>
      </p:sp>
      <p:pic>
        <p:nvPicPr>
          <p:cNvPr id="123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29350" y="2914650"/>
            <a:ext cx="3365500" cy="29337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</p:pic>
      <p:sp>
        <p:nvSpPr>
          <p:cNvPr id="124" name="Shape 124"/>
          <p:cNvSpPr/>
          <p:nvPr/>
        </p:nvSpPr>
        <p:spPr>
          <a:xfrm>
            <a:off x="2172592" y="4286249"/>
            <a:ext cx="3554216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algorithm scans the entire list before returning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None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990600" y="1334492"/>
            <a:ext cx="8178800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2200">
                <a:solidFill>
                  <a:srgbClr val="007D64"/>
                </a:solidFill>
              </a:rPr>
              <a:t>Iteration as a strategy for solving computational problems</a:t>
            </a:r>
          </a:p>
        </p:txBody>
      </p:sp>
      <p:sp>
        <p:nvSpPr>
          <p:cNvPr id="25" name="Shape 25"/>
          <p:cNvSpPr/>
          <p:nvPr>
            <p:ph type="title"/>
          </p:nvPr>
        </p:nvSpPr>
        <p:spPr>
          <a:xfrm>
            <a:off x="990600" y="203200"/>
            <a:ext cx="8750300" cy="11176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A Journey of a Thousand Miles</a:t>
            </a:r>
          </a:p>
        </p:txBody>
      </p:sp>
      <p:sp>
        <p:nvSpPr>
          <p:cNvPr id="26" name="Shape 26"/>
          <p:cNvSpPr/>
          <p:nvPr>
            <p:ph type="body" idx="1"/>
          </p:nvPr>
        </p:nvSpPr>
        <p:spPr>
          <a:xfrm>
            <a:off x="977899" y="2387600"/>
            <a:ext cx="8204201" cy="44704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Searching and Sorting</a:t>
            </a:r>
            <a:endParaRPr sz="2000"/>
          </a:p>
          <a:p>
            <a:pPr lvl="0">
              <a:defRPr sz="1800"/>
            </a:pPr>
            <a:r>
              <a:rPr sz="2000"/>
              <a:t>The Linear Search Algorithm</a:t>
            </a:r>
            <a:endParaRPr sz="2000"/>
          </a:p>
          <a:p>
            <a:pPr lvl="0">
              <a:defRPr sz="1800"/>
            </a:pPr>
            <a:r>
              <a:rPr sz="2000"/>
              <a:t>The Insertion Sort Algorithm</a:t>
            </a:r>
            <a:endParaRPr sz="2000"/>
          </a:p>
          <a:p>
            <a:pPr lvl="0">
              <a:defRPr sz="1800"/>
            </a:pPr>
            <a:r>
              <a:rPr sz="2000"/>
              <a:t>Scalability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Implementing Linear Search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One way to write our own</a:t>
            </a:r>
            <a:br>
              <a:rPr sz="2000"/>
            </a:br>
            <a:r>
              <a:rPr sz="2000"/>
              <a:t>version of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isearch</a:t>
            </a:r>
            <a:r>
              <a:rPr sz="2000"/>
              <a:t> is to </a:t>
            </a:r>
            <a:br>
              <a:rPr sz="2000"/>
            </a:br>
            <a:r>
              <a:rPr sz="2000"/>
              <a:t>use 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sz="2000"/>
              <a:t> statement with</a:t>
            </a:r>
            <a:br>
              <a:rPr sz="2000"/>
            </a:br>
            <a:r>
              <a:rPr sz="2000"/>
              <a:t>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range</a:t>
            </a:r>
            <a:r>
              <a:rPr sz="2000"/>
              <a:t> expression</a:t>
            </a:r>
            <a:endParaRPr sz="2000"/>
          </a:p>
          <a:p>
            <a:pPr lvl="0">
              <a:defRPr sz="1800"/>
            </a:pPr>
            <a:r>
              <a:rPr sz="2000"/>
              <a:t>If the item is found the</a:t>
            </a:r>
            <a:br>
              <a:rPr sz="2000"/>
            </a:br>
            <a:r>
              <a:rPr sz="2000">
                <a:latin typeface="Courier"/>
                <a:ea typeface="Courier"/>
                <a:cs typeface="Courier"/>
                <a:sym typeface="Courier"/>
              </a:rPr>
              <a:t>return</a:t>
            </a:r>
            <a:r>
              <a:rPr sz="2000"/>
              <a:t> statement on line 5</a:t>
            </a:r>
            <a:br>
              <a:rPr sz="2000"/>
            </a:br>
            <a:r>
              <a:rPr sz="2000"/>
              <a:t>tells Python to exit the</a:t>
            </a:r>
            <a:br>
              <a:rPr sz="2000"/>
            </a:br>
            <a:r>
              <a:rPr sz="2000"/>
              <a:t>loop and return before</a:t>
            </a:r>
            <a:br>
              <a:rPr sz="2000"/>
            </a:br>
            <a:r>
              <a:rPr sz="2000"/>
              <a:t>the iteration is done</a:t>
            </a:r>
            <a:endParaRPr sz="2000"/>
          </a:p>
          <a:p>
            <a:pPr lvl="0">
              <a:defRPr sz="1800"/>
            </a:pPr>
            <a:r>
              <a:rPr sz="2000"/>
              <a:t>If the item is not in the list</a:t>
            </a:r>
            <a:br>
              <a:rPr sz="2000"/>
            </a:br>
            <a:r>
              <a:rPr sz="2000"/>
              <a:t>the loop terminates and</a:t>
            </a:r>
            <a:br>
              <a:rPr sz="2000"/>
            </a:br>
            <a:r>
              <a:rPr sz="2000"/>
              <a:t>the statement on line 6</a:t>
            </a:r>
            <a:br>
              <a:rPr sz="2000"/>
            </a:br>
            <a:r>
              <a:rPr sz="2000"/>
              <a:t>is executed</a:t>
            </a:r>
          </a:p>
        </p:txBody>
      </p:sp>
      <p:pic>
        <p:nvPicPr>
          <p:cNvPr id="128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4400" y="2393950"/>
            <a:ext cx="4800600" cy="196850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5461892" y="4705349"/>
            <a:ext cx="3554216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linear search using a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statement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b="1" sz="3600">
                <a:solidFill>
                  <a:srgbClr val="007D64"/>
                </a:solidFill>
              </a:rPr>
              <a:t> Loops</a:t>
            </a:r>
          </a:p>
        </p:txBody>
      </p:sp>
      <p:sp>
        <p:nvSpPr>
          <p:cNvPr id="132" name="Shape 13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Another way to write the</a:t>
            </a:r>
            <a:br>
              <a:rPr sz="2000"/>
            </a:br>
            <a:r>
              <a:rPr sz="2000"/>
              <a:t>function is shown at right</a:t>
            </a:r>
            <a:endParaRPr sz="2000"/>
          </a:p>
          <a:p>
            <a:pPr lvl="0">
              <a:defRPr sz="1800"/>
            </a:pPr>
            <a:r>
              <a:rPr sz="2000"/>
              <a:t>This iteration is controlled</a:t>
            </a:r>
            <a:br>
              <a:rPr sz="2000"/>
            </a:br>
            <a:r>
              <a:rPr sz="2000"/>
              <a:t>by 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sz="2000"/>
              <a:t> statement</a:t>
            </a:r>
            <a:endParaRPr sz="2000"/>
          </a:p>
          <a:p>
            <a:pPr lvl="1">
              <a:defRPr sz="1800"/>
            </a:pPr>
            <a:r>
              <a:rPr sz="1600"/>
              <a:t>Python evaluates the</a:t>
            </a:r>
            <a:br>
              <a:rPr sz="1600"/>
            </a:br>
            <a:r>
              <a:rPr sz="1600"/>
              <a:t>Boolean expression next</a:t>
            </a:r>
            <a:br>
              <a:rPr sz="1600"/>
            </a:br>
            <a:r>
              <a:rPr sz="1600"/>
              <a:t>to the keyword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while</a:t>
            </a:r>
            <a:endParaRPr sz="1600"/>
          </a:p>
          <a:p>
            <a:pPr lvl="1">
              <a:defRPr sz="1800"/>
            </a:pPr>
            <a:r>
              <a:rPr sz="1600"/>
              <a:t>if the expression is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True</a:t>
            </a:r>
            <a:r>
              <a:rPr sz="1600"/>
              <a:t> the</a:t>
            </a:r>
            <a:br>
              <a:rPr sz="1600"/>
            </a:br>
            <a:r>
              <a:rPr sz="1600"/>
              <a:t>statements in the body of</a:t>
            </a:r>
            <a:br>
              <a:rPr sz="1600"/>
            </a:br>
            <a:r>
              <a:rPr sz="1600"/>
              <a:t>the loop are executed</a:t>
            </a:r>
            <a:endParaRPr sz="1600"/>
          </a:p>
          <a:p>
            <a:pPr lvl="1">
              <a:defRPr sz="1800"/>
            </a:pPr>
            <a:r>
              <a:rPr sz="1600"/>
              <a:t>Python then goes back to</a:t>
            </a:r>
            <a:br>
              <a:rPr sz="1600"/>
            </a:br>
            <a:r>
              <a:rPr sz="1600"/>
              <a:t>to top of the loop to evaluate</a:t>
            </a:r>
            <a:br>
              <a:rPr sz="1600"/>
            </a:br>
            <a:r>
              <a:rPr sz="1600"/>
              <a:t>the Boolean expression again</a:t>
            </a:r>
            <a:endParaRPr sz="1600"/>
          </a:p>
          <a:p>
            <a:pPr lvl="1">
              <a:defRPr sz="1800"/>
            </a:pPr>
            <a:r>
              <a:rPr sz="1600"/>
              <a:t>the loop terminates when</a:t>
            </a:r>
            <a:br>
              <a:rPr sz="1600"/>
            </a:br>
            <a:r>
              <a:rPr sz="1600"/>
              <a:t>the expression is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False</a:t>
            </a:r>
          </a:p>
        </p:txBody>
      </p:sp>
      <p:pic>
        <p:nvPicPr>
          <p:cNvPr id="133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4400" y="2393950"/>
            <a:ext cx="4800600" cy="2374900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>
            <a:off x="5347592" y="1511402"/>
            <a:ext cx="3554216" cy="583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index variable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must be initialized </a:t>
            </a:r>
            <a:r>
              <a:rPr b="1"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before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while statement</a:t>
            </a:r>
          </a:p>
        </p:txBody>
      </p:sp>
      <p:sp>
        <p:nvSpPr>
          <p:cNvPr id="135" name="Shape 135"/>
          <p:cNvSpPr/>
          <p:nvPr/>
        </p:nvSpPr>
        <p:spPr>
          <a:xfrm>
            <a:off x="5487292" y="5067402"/>
            <a:ext cx="3554216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b="1" i="1" sz="16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Important!</a:t>
            </a:r>
            <a:r>
              <a:rPr i="1" sz="1600">
                <a:solidFill>
                  <a:srgbClr val="FF26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make sure the loop contains a statement that updates </a:t>
            </a:r>
            <a:r>
              <a:rPr sz="1600">
                <a:solidFill>
                  <a:srgbClr val="FF2600"/>
                </a:solidFill>
                <a:latin typeface="Courier"/>
                <a:ea typeface="Courier"/>
                <a:cs typeface="Courier"/>
                <a:sym typeface="Courier"/>
              </a:rPr>
              <a:t>i</a:t>
            </a:r>
          </a:p>
        </p:txBody>
      </p:sp>
      <p:sp>
        <p:nvSpPr>
          <p:cNvPr id="136" name="Shape 136"/>
          <p:cNvSpPr/>
          <p:nvPr/>
        </p:nvSpPr>
        <p:spPr>
          <a:xfrm>
            <a:off x="5487292" y="5950154"/>
            <a:ext cx="3554216" cy="583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never changes the program will be caught in an </a:t>
            </a:r>
            <a:r>
              <a:rPr b="1"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infinite loop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b="1" sz="3600">
                <a:solidFill>
                  <a:srgbClr val="007D64"/>
                </a:solidFill>
              </a:rPr>
              <a:t> or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b="1" sz="3600">
                <a:solidFill>
                  <a:srgbClr val="007D64"/>
                </a:solidFill>
              </a:rPr>
              <a:t>?</a:t>
            </a:r>
          </a:p>
        </p:txBody>
      </p:sp>
      <p:sp>
        <p:nvSpPr>
          <p:cNvPr id="139" name="Shape 1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Why does Python give us two ways to write loops?</a:t>
            </a:r>
            <a:endParaRPr sz="2000"/>
          </a:p>
          <a:p>
            <a:pPr lvl="1"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sz="1600"/>
              <a:t> loops are convenient but some algorithms need to look at items in a different order</a:t>
            </a:r>
            <a:endParaRPr sz="1600"/>
          </a:p>
          <a:p>
            <a:pPr lvl="1">
              <a:defRPr sz="1800"/>
            </a:pPr>
            <a:r>
              <a:rPr sz="1600"/>
              <a:t>binary search (described in the next chapter) is a good example: the first item to compare is in the middle of the list </a:t>
            </a:r>
            <a:endParaRPr sz="1600"/>
          </a:p>
          <a:p>
            <a:pPr lvl="0">
              <a:defRPr sz="1800"/>
            </a:pPr>
            <a:r>
              <a:rPr sz="2000"/>
              <a:t>Advice: unless there is a good reason to use 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sz="2000"/>
              <a:t> statement write your loops with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sz="2000"/>
              <a:t> statements</a:t>
            </a:r>
            <a:endParaRPr sz="2000"/>
          </a:p>
          <a:p>
            <a:pPr lvl="1">
              <a:defRPr sz="1800"/>
            </a:pPr>
            <a:r>
              <a:rPr sz="1600"/>
              <a:t>Python takes care of initializing and updating the index variable</a:t>
            </a:r>
            <a:endParaRPr sz="1600"/>
          </a:p>
          <a:p>
            <a:pPr lvl="1">
              <a:defRPr sz="1800"/>
            </a:pPr>
            <a:r>
              <a:rPr sz="1600"/>
              <a:t>programs will be shorter and less likely to contain errors</a:t>
            </a:r>
          </a:p>
        </p:txBody>
      </p:sp>
      <p:sp>
        <p:nvSpPr>
          <p:cNvPr id="140" name="Shape 140"/>
          <p:cNvSpPr/>
          <p:nvPr/>
        </p:nvSpPr>
        <p:spPr>
          <a:xfrm>
            <a:off x="1578942" y="5016500"/>
            <a:ext cx="3406677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for i in range(len(a)):</a:t>
            </a: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...</a:t>
            </a:r>
          </a:p>
        </p:txBody>
      </p:sp>
      <p:sp>
        <p:nvSpPr>
          <p:cNvPr id="141" name="Shape 141"/>
          <p:cNvSpPr/>
          <p:nvPr/>
        </p:nvSpPr>
        <p:spPr>
          <a:xfrm>
            <a:off x="5846142" y="4762500"/>
            <a:ext cx="2583583" cy="149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 = 0</a:t>
            </a: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while i &lt; len(a):</a:t>
            </a: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...</a:t>
            </a: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i += 1</a:t>
            </a:r>
          </a:p>
        </p:txBody>
      </p:sp>
      <p:sp>
        <p:nvSpPr>
          <p:cNvPr id="142" name="Shape 142"/>
          <p:cNvSpPr/>
          <p:nvPr/>
        </p:nvSpPr>
        <p:spPr>
          <a:xfrm>
            <a:off x="2769492" y="6496049"/>
            <a:ext cx="3554216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use a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loop we have to write 3 statements instead of 1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Performance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How many comparisons will the linear search algorithm make as it searches through a list with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items?</a:t>
            </a:r>
            <a:endParaRPr sz="2000"/>
          </a:p>
          <a:p>
            <a:pPr lvl="1">
              <a:defRPr sz="1800"/>
            </a:pPr>
            <a:r>
              <a:rPr sz="1600"/>
              <a:t>another way to phrase it: how many iterations will our Python function make?</a:t>
            </a:r>
            <a:endParaRPr sz="1600"/>
          </a:p>
          <a:p>
            <a:pPr lvl="0">
              <a:spcBef>
                <a:spcPts val="2000"/>
              </a:spcBef>
              <a:defRPr sz="1800"/>
            </a:pPr>
            <a:r>
              <a:rPr sz="2000"/>
              <a:t>For an unsuccessful search:</a:t>
            </a:r>
            <a:endParaRPr sz="2000"/>
          </a:p>
          <a:p>
            <a:pPr lvl="1">
              <a:defRPr sz="1800"/>
            </a:pPr>
            <a:r>
              <a:rPr sz="1600"/>
              <a:t>compare every item before returning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None</a:t>
            </a:r>
            <a:r>
              <a:rPr sz="1600"/>
              <a:t> </a:t>
            </a:r>
            <a:endParaRPr sz="1600"/>
          </a:p>
          <a:p>
            <a:pPr lvl="1">
              <a:defRPr sz="1800"/>
            </a:pPr>
            <a:r>
              <a:rPr i="1" sz="1600">
                <a:latin typeface="Helvetica Neue"/>
                <a:ea typeface="Helvetica Neue"/>
                <a:cs typeface="Helvetica Neue"/>
                <a:sym typeface="Helvetica Neue"/>
              </a:rPr>
              <a:t>i.e</a:t>
            </a:r>
            <a:r>
              <a:rPr sz="1600"/>
              <a:t>. make </a:t>
            </a:r>
            <a:r>
              <a:rPr i="1" sz="16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1600"/>
              <a:t> comparisons</a:t>
            </a:r>
            <a:endParaRPr sz="1600"/>
          </a:p>
          <a:p>
            <a:pPr lvl="0">
              <a:spcBef>
                <a:spcPts val="2000"/>
              </a:spcBef>
              <a:defRPr sz="1800"/>
            </a:pPr>
            <a:r>
              <a:rPr sz="2000"/>
              <a:t>For a successful search, anywhere between 1 and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endParaRPr sz="2000"/>
          </a:p>
          <a:p>
            <a:pPr lvl="1">
              <a:defRPr sz="1800"/>
            </a:pPr>
            <a:r>
              <a:rPr sz="1600"/>
              <a:t>search may be lucky and find the item in the first location</a:t>
            </a:r>
            <a:endParaRPr sz="1600"/>
          </a:p>
          <a:p>
            <a:pPr lvl="1">
              <a:defRPr sz="1800"/>
            </a:pPr>
            <a:r>
              <a:rPr sz="1600"/>
              <a:t>at the other extreme the item might be in the last location</a:t>
            </a:r>
            <a:endParaRPr sz="1600"/>
          </a:p>
          <a:p>
            <a:pPr lvl="1">
              <a:defRPr sz="1800"/>
            </a:pPr>
            <a:r>
              <a:rPr sz="1600"/>
              <a:t>expect, on average,  </a:t>
            </a:r>
            <a:r>
              <a:rPr i="1" sz="16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1600"/>
              <a:t> / 2 comparisons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Recap:  Linear Search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linear search algorithm looks for an item in a list</a:t>
            </a:r>
            <a:endParaRPr sz="2000"/>
          </a:p>
          <a:p>
            <a:pPr lvl="1">
              <a:defRPr sz="1800"/>
            </a:pPr>
            <a:r>
              <a:rPr sz="1600"/>
              <a:t>start at the beginning (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a[0]</a:t>
            </a:r>
            <a:r>
              <a:rPr sz="1600"/>
              <a:t>, or “the left”)</a:t>
            </a:r>
            <a:endParaRPr sz="1600"/>
          </a:p>
          <a:p>
            <a:pPr lvl="1">
              <a:defRPr sz="1800"/>
            </a:pPr>
            <a:r>
              <a:rPr sz="1600"/>
              <a:t>compare each item, moving systematically to the right (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 += 1</a:t>
            </a:r>
            <a:r>
              <a:rPr sz="1600"/>
              <a:t>)</a:t>
            </a:r>
            <a:endParaRPr sz="1600"/>
          </a:p>
          <a:p>
            <a:pPr lvl="0">
              <a:spcBef>
                <a:spcPts val="2400"/>
              </a:spcBef>
              <a:defRPr sz="1800"/>
            </a:pPr>
            <a:r>
              <a:rPr sz="2000"/>
              <a:t>Performance when searching a list of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items:</a:t>
            </a:r>
            <a:endParaRPr sz="2000"/>
          </a:p>
          <a:p>
            <a:pPr lvl="1">
              <a:defRPr sz="1800"/>
            </a:pPr>
            <a:r>
              <a:rPr sz="1600"/>
              <a:t>do </a:t>
            </a:r>
            <a:r>
              <a:rPr i="1" sz="16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1600"/>
              <a:t> comparisons when the search is unsuccessful</a:t>
            </a:r>
            <a:endParaRPr sz="1600"/>
          </a:p>
          <a:p>
            <a:pPr lvl="1">
              <a:defRPr sz="1800"/>
            </a:pPr>
            <a:r>
              <a:rPr sz="1600"/>
              <a:t>expect an average of </a:t>
            </a:r>
            <a:r>
              <a:rPr i="1" sz="16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1600"/>
              <a:t>/2 comparisons for a successful search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Sorting</a:t>
            </a:r>
          </a:p>
        </p:txBody>
      </p:sp>
      <p:sp>
        <p:nvSpPr>
          <p:cNvPr id="151" name="Shape 1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search algorithm shown on the previous slides is an example of an iterative algorithm</a:t>
            </a:r>
            <a:endParaRPr sz="2000"/>
          </a:p>
          <a:p>
            <a:pPr lvl="1">
              <a:defRPr sz="1800"/>
            </a:pPr>
            <a:r>
              <a:rPr sz="1600"/>
              <a:t>start at the beginning of a collection</a:t>
            </a:r>
            <a:endParaRPr sz="1600"/>
          </a:p>
          <a:p>
            <a:pPr lvl="1">
              <a:defRPr sz="1800"/>
            </a:pPr>
            <a:r>
              <a:rPr sz="1600"/>
              <a:t>systematically progress through the collection, all the way to the end if necessary</a:t>
            </a:r>
            <a:endParaRPr sz="1600"/>
          </a:p>
          <a:p>
            <a:pPr lvl="0">
              <a:defRPr sz="1800"/>
            </a:pPr>
            <a:r>
              <a:rPr sz="2000"/>
              <a:t>A similar strategy can be used to sort the items in a list</a:t>
            </a:r>
            <a:endParaRPr sz="2000"/>
          </a:p>
          <a:p>
            <a:pPr lvl="0">
              <a:defRPr sz="1800"/>
            </a:pPr>
            <a:r>
              <a:rPr sz="2000"/>
              <a:t>The next set of slides will introduce a very simple sorting algorithm known as </a:t>
            </a:r>
            <a:r>
              <a:rPr b="1" i="1" sz="2000"/>
              <a:t>insertion sort</a:t>
            </a:r>
          </a:p>
        </p:txBody>
      </p:sp>
      <p:pic>
        <p:nvPicPr>
          <p:cNvPr id="152" name="casinofan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19700" y="4876800"/>
            <a:ext cx="2857500" cy="1955800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1661872" y="4965700"/>
            <a:ext cx="3124201" cy="78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Basic idea: pick up an item, find the place it belongs, insert it back into the list</a:t>
            </a:r>
          </a:p>
        </p:txBody>
      </p:sp>
      <p:sp>
        <p:nvSpPr>
          <p:cNvPr id="154" name="Shape 154"/>
          <p:cNvSpPr/>
          <p:nvPr/>
        </p:nvSpPr>
        <p:spPr>
          <a:xfrm>
            <a:off x="1661872" y="5981700"/>
            <a:ext cx="3124201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Move to the next item and repeat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Insertion Sort</a:t>
            </a:r>
          </a:p>
        </p:txBody>
      </p:sp>
      <p:sp>
        <p:nvSpPr>
          <p:cNvPr id="157" name="Shape 1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important property of the insertion sort</a:t>
            </a:r>
            <a:br>
              <a:rPr sz="2000"/>
            </a:br>
            <a:r>
              <a:rPr sz="2000"/>
              <a:t>algorithm: at any point in this algorithm</a:t>
            </a:r>
            <a:br>
              <a:rPr sz="2000"/>
            </a:br>
            <a:r>
              <a:rPr b="1" i="1" sz="2000"/>
              <a:t>part of the list is already sorted</a:t>
            </a:r>
            <a:endParaRPr sz="2000"/>
          </a:p>
          <a:p>
            <a:pPr lvl="0">
              <a:defRPr sz="1800"/>
            </a:pPr>
            <a:r>
              <a:rPr sz="2000"/>
              <a:t>For example, suppose we’re sorting a</a:t>
            </a:r>
            <a:br>
              <a:rPr sz="2000"/>
            </a:br>
            <a:r>
              <a:rPr sz="2000"/>
              <a:t>set of playing cards</a:t>
            </a:r>
            <a:endParaRPr sz="2000"/>
          </a:p>
          <a:p>
            <a:pPr lvl="1">
              <a:defRPr sz="1800"/>
            </a:pPr>
            <a:r>
              <a:rPr sz="1600"/>
              <a:t>when it is time to find a place for the J in this </a:t>
            </a:r>
            <a:br>
              <a:rPr sz="1600"/>
            </a:br>
            <a:r>
              <a:rPr sz="1600"/>
              <a:t>hand all the cards to the left are in order</a:t>
            </a:r>
            <a:endParaRPr sz="1600"/>
          </a:p>
          <a:p>
            <a:pPr lvl="1">
              <a:defRPr sz="1800"/>
            </a:pPr>
            <a:r>
              <a:rPr sz="1600"/>
              <a:t>pick up the J and find where it belongs in</a:t>
            </a:r>
            <a:br>
              <a:rPr sz="1600"/>
            </a:br>
            <a:r>
              <a:rPr sz="1600"/>
              <a:t>the group to the left and </a:t>
            </a:r>
            <a:r>
              <a:rPr b="1" sz="1600"/>
              <a:t>insert</a:t>
            </a:r>
            <a:r>
              <a:rPr sz="1600"/>
              <a:t> </a:t>
            </a:r>
            <a:r>
              <a:rPr b="1" sz="1600"/>
              <a:t>it</a:t>
            </a:r>
            <a:r>
              <a:rPr sz="1600"/>
              <a:t> back into</a:t>
            </a:r>
            <a:br>
              <a:rPr sz="1600"/>
            </a:br>
            <a:r>
              <a:rPr sz="1600"/>
              <a:t>the hand</a:t>
            </a:r>
          </a:p>
        </p:txBody>
      </p:sp>
      <p:pic>
        <p:nvPicPr>
          <p:cNvPr id="158" name="casinofan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89700" y="1752600"/>
            <a:ext cx="2857500" cy="1955800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Shape 159"/>
          <p:cNvSpPr/>
          <p:nvPr/>
        </p:nvSpPr>
        <p:spPr>
          <a:xfrm>
            <a:off x="7747000" y="3225800"/>
            <a:ext cx="12700" cy="723900"/>
          </a:xfrm>
          <a:prstGeom prst="line">
            <a:avLst/>
          </a:prstGeom>
          <a:ln w="25400">
            <a:solidFill>
              <a:srgbClr val="FF2600"/>
            </a:solidFill>
            <a:miter lim="400000"/>
            <a:headEnd type="triangle"/>
          </a:ln>
        </p:spPr>
        <p:txBody>
          <a:bodyPr lIns="0" tIns="0" rIns="0" bIns="0" anchor="ctr"/>
          <a:lstStyle/>
          <a:p>
            <a:pPr lvl="0">
              <a:defRPr i="0" sz="1200">
                <a:solidFill>
                  <a:srgbClr val="000000"/>
                </a:solidFill>
              </a:defRPr>
            </a:pPr>
          </a:p>
        </p:txBody>
      </p:sp>
    </p:spTree>
  </p:cSld>
  <p:clrMapOvr>
    <a:masterClrMapping/>
  </p:clrMapOvr>
  <p:transition spd="fast" advClick="1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Insertion Sort</a:t>
            </a:r>
          </a:p>
        </p:txBody>
      </p:sp>
      <p:sp>
        <p:nvSpPr>
          <p:cNvPr id="162" name="Shape 16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Here is a more precise statement of</a:t>
            </a:r>
            <a:br>
              <a:rPr sz="2000"/>
            </a:br>
            <a:r>
              <a:rPr sz="2000"/>
              <a:t>insertion sort with a hand of cards</a:t>
            </a:r>
            <a:endParaRPr sz="2000"/>
          </a:p>
          <a:p>
            <a:pPr lvl="1">
              <a:buSzPct val="100000"/>
              <a:buAutoNum type="arabicPeriod" startAt="1"/>
              <a:defRPr sz="1800"/>
            </a:pPr>
            <a:r>
              <a:rPr sz="1600"/>
              <a:t>the initial item to work on is at the second</a:t>
            </a:r>
            <a:br>
              <a:rPr sz="1600"/>
            </a:br>
            <a:r>
              <a:rPr sz="1600"/>
              <a:t>location in the list (the Q in this example)</a:t>
            </a:r>
            <a:endParaRPr sz="1600"/>
          </a:p>
          <a:p>
            <a:pPr lvl="1">
              <a:buSzPct val="100000"/>
              <a:buAutoNum type="arabicPeriod" startAt="1"/>
              <a:defRPr sz="1800"/>
            </a:pPr>
            <a:r>
              <a:rPr sz="1600"/>
              <a:t>use your left hand to pick up the current item</a:t>
            </a:r>
            <a:endParaRPr sz="1600"/>
          </a:p>
          <a:p>
            <a:pPr lvl="1">
              <a:buSzPct val="100000"/>
              <a:buAutoNum type="arabicPeriod" startAt="1"/>
              <a:defRPr sz="1800"/>
            </a:pPr>
            <a:r>
              <a:rPr sz="1600"/>
              <a:t>scan </a:t>
            </a:r>
            <a:r>
              <a:rPr i="1" sz="1600"/>
              <a:t>left</a:t>
            </a:r>
            <a:r>
              <a:rPr sz="1600"/>
              <a:t> until you find an item lower than </a:t>
            </a:r>
            <a:br>
              <a:rPr sz="1600"/>
            </a:br>
            <a:r>
              <a:rPr sz="1600"/>
              <a:t>the one in your left hand, or the front of the </a:t>
            </a:r>
            <a:br>
              <a:rPr sz="1600"/>
            </a:br>
            <a:r>
              <a:rPr sz="1600"/>
              <a:t>list, whichever comes first</a:t>
            </a:r>
            <a:endParaRPr sz="1600"/>
          </a:p>
          <a:p>
            <a:pPr lvl="1">
              <a:buSzPct val="100000"/>
              <a:buAutoNum type="arabicPeriod" startAt="1"/>
              <a:defRPr sz="1800"/>
            </a:pPr>
            <a:r>
              <a:rPr sz="1600"/>
              <a:t>insert the item back into the list at this location</a:t>
            </a:r>
            <a:endParaRPr sz="1600"/>
          </a:p>
          <a:p>
            <a:pPr lvl="1">
              <a:buSzPct val="100000"/>
              <a:buAutoNum type="arabicPeriod" startAt="1"/>
              <a:defRPr sz="1800"/>
            </a:pPr>
            <a:r>
              <a:rPr sz="1600"/>
              <a:t>the next item to work on is to the right of the location of the item</a:t>
            </a:r>
            <a:endParaRPr sz="1600"/>
          </a:p>
          <a:p>
            <a:pPr lvl="1">
              <a:spcBef>
                <a:spcPts val="1800"/>
              </a:spcBef>
              <a:buSzPct val="100000"/>
              <a:buAutoNum type="arabicPeriod" startAt="1"/>
              <a:defRPr sz="1800"/>
            </a:pPr>
            <a:r>
              <a:rPr sz="1600"/>
              <a:t>go back to step 2</a:t>
            </a:r>
            <a:endParaRPr sz="1600"/>
          </a:p>
          <a:p>
            <a:pPr lvl="0">
              <a:defRPr sz="1800"/>
            </a:pPr>
            <a:r>
              <a:rPr sz="2000"/>
              <a:t>This new version is precise enough that we can use it as the outline of a Python function that will a sort a list of any type of object</a:t>
            </a:r>
          </a:p>
        </p:txBody>
      </p:sp>
      <p:pic>
        <p:nvPicPr>
          <p:cNvPr id="163" name="casinofan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89700" y="1752600"/>
            <a:ext cx="2857500" cy="1955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Insertion Sort in Python</a:t>
            </a:r>
          </a:p>
        </p:txBody>
      </p:sp>
      <p:sp>
        <p:nvSpPr>
          <p:cNvPr id="166" name="Shape 1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Here is the insertion sort function,</a:t>
            </a:r>
            <a:br>
              <a:rPr sz="2000"/>
            </a:br>
            <a:r>
              <a:rPr sz="2000"/>
              <a:t>with a few things still left to fill in:</a:t>
            </a:r>
            <a:endParaRPr sz="2000"/>
          </a:p>
          <a:p>
            <a:pPr lvl="1" marL="0" indent="368300">
              <a:spcBef>
                <a:spcPts val="2100"/>
              </a:spcBef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def isort(a):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i = 1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while i &lt; len(a):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  x = a[i]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  </a:t>
            </a:r>
            <a:r>
              <a:rPr i="1"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remove </a:t>
            </a:r>
            <a:r>
              <a:rPr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i="1"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 from </a:t>
            </a:r>
            <a:r>
              <a:rPr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  j = </a:t>
            </a:r>
            <a:r>
              <a:rPr i="1"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location for </a:t>
            </a:r>
            <a:r>
              <a:rPr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endParaRPr sz="1600"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    </a:t>
            </a:r>
            <a:r>
              <a:rPr i="1"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insert </a:t>
            </a:r>
            <a:r>
              <a:rPr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i="1"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 at </a:t>
            </a:r>
            <a:r>
              <a:rPr sz="1600">
                <a:solidFill>
                  <a:srgbClr val="011993"/>
                </a:solidFill>
                <a:latin typeface="Courier"/>
                <a:ea typeface="Courier"/>
                <a:cs typeface="Courier"/>
                <a:sym typeface="Courier"/>
              </a:rPr>
              <a:t>a[j+1]</a:t>
            </a:r>
            <a:endParaRPr sz="1600">
              <a:solidFill>
                <a:srgbClr val="011993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1" marL="0" indent="368300">
              <a:buSzTx/>
              <a:buNone/>
              <a:defRPr sz="1800"/>
            </a:pPr>
            <a:r>
              <a:rPr sz="1600">
                <a:latin typeface="Courier"/>
                <a:ea typeface="Courier"/>
                <a:cs typeface="Courier"/>
                <a:sym typeface="Courier"/>
              </a:rPr>
              <a:t>end</a:t>
            </a:r>
          </a:p>
        </p:txBody>
      </p:sp>
      <p:pic>
        <p:nvPicPr>
          <p:cNvPr id="167" name="casinofan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89700" y="1752600"/>
            <a:ext cx="2857500" cy="19558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0" name="Group 170"/>
          <p:cNvGrpSpPr/>
          <p:nvPr/>
        </p:nvGrpSpPr>
        <p:grpSpPr>
          <a:xfrm>
            <a:off x="6157672" y="3479800"/>
            <a:ext cx="3530601" cy="2161845"/>
            <a:chOff x="0" y="0"/>
            <a:chExt cx="3530600" cy="2161844"/>
          </a:xfrm>
        </p:grpSpPr>
        <p:sp>
          <p:nvSpPr>
            <p:cNvPr id="168" name="Shape 168"/>
            <p:cNvSpPr/>
            <p:nvPr/>
          </p:nvSpPr>
          <p:spPr>
            <a:xfrm>
              <a:off x="0" y="428955"/>
              <a:ext cx="3530600" cy="17328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lvl="0">
                <a:spcBef>
                  <a:spcPts val="600"/>
                </a:spcBef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Example: </a:t>
              </a:r>
              <a:endPara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lvl="0">
                <a:spcBef>
                  <a:spcPts val="600"/>
                </a:spcBef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• when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i</a:t>
              </a: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= 3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x</a:t>
              </a: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will be “J”</a:t>
              </a:r>
              <a:endPara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lvl="0">
                <a:spcBef>
                  <a:spcPts val="600"/>
                </a:spcBef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•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j</a:t>
              </a: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will be set to 0 (since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a[0]</a:t>
              </a: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= “9” is the first location with a card smaller than “J”)</a:t>
              </a:r>
              <a:endPara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lvl="0">
                <a:spcBef>
                  <a:spcPts val="600"/>
                </a:spcBef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• “J” will be inserted at location 1</a:t>
              </a:r>
            </a:p>
          </p:txBody>
        </p:sp>
        <p:sp>
          <p:nvSpPr>
            <p:cNvPr id="169" name="Shape 169"/>
            <p:cNvSpPr/>
            <p:nvPr/>
          </p:nvSpPr>
          <p:spPr>
            <a:xfrm>
              <a:off x="1589328" y="0"/>
              <a:ext cx="12700" cy="723900"/>
            </a:xfrm>
            <a:prstGeom prst="line">
              <a:avLst/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i="0" sz="1200">
                  <a:solidFill>
                    <a:srgbClr val="000000"/>
                  </a:solidFill>
                </a:defRPr>
              </a:pPr>
            </a:p>
          </p:txBody>
        </p:sp>
      </p:grpSp>
    </p:spTree>
  </p:cSld>
  <p:clrMapOvr>
    <a:masterClrMapping/>
  </p:clrMapOvr>
  <p:transition spd="fast" advClick="1"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Insertion Sort Example</a:t>
            </a:r>
          </a:p>
        </p:txBody>
      </p:sp>
      <p:sp>
        <p:nvSpPr>
          <p:cNvPr id="173" name="Shape 17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following pictures show an example of how insertion sort works (using a list of numbers instead of cards)</a:t>
            </a:r>
            <a:endParaRPr sz="2000"/>
          </a:p>
          <a:p>
            <a:pPr lvl="1">
              <a:spcBef>
                <a:spcPts val="6200"/>
              </a:spcBef>
              <a:defRPr sz="1800"/>
            </a:pPr>
            <a:r>
              <a:rPr sz="1600"/>
              <a:t>when we’re working on them item</a:t>
            </a:r>
            <a:br>
              <a:rPr sz="1600"/>
            </a:br>
            <a:r>
              <a:rPr sz="1600"/>
              <a:t>in location 3 the positions to</a:t>
            </a:r>
            <a:br>
              <a:rPr sz="1600"/>
            </a:br>
            <a:r>
              <a:rPr sz="1600"/>
              <a:t>the left (0 through 2) have </a:t>
            </a:r>
            <a:br>
              <a:rPr sz="1600"/>
            </a:br>
            <a:r>
              <a:rPr sz="1600"/>
              <a:t>been sorted</a:t>
            </a:r>
            <a:endParaRPr sz="1600"/>
          </a:p>
          <a:p>
            <a:pPr lvl="1">
              <a:spcBef>
                <a:spcPts val="5500"/>
              </a:spcBef>
              <a:defRPr sz="1800"/>
            </a:pPr>
            <a:r>
              <a:rPr sz="1600"/>
              <a:t>the statements in the </a:t>
            </a:r>
            <a:br>
              <a:rPr sz="1600"/>
            </a:br>
            <a:r>
              <a:rPr sz="1600"/>
              <a:t>body of the loop find the new</a:t>
            </a:r>
            <a:br>
              <a:rPr sz="1600"/>
            </a:br>
            <a:r>
              <a:rPr sz="1600"/>
              <a:t>location for this item and insert</a:t>
            </a:r>
            <a:br>
              <a:rPr sz="1600"/>
            </a:br>
            <a:r>
              <a:rPr sz="1600"/>
              <a:t>it back into the list</a:t>
            </a:r>
          </a:p>
        </p:txBody>
      </p:sp>
      <p:grpSp>
        <p:nvGrpSpPr>
          <p:cNvPr id="176" name="Group 176"/>
          <p:cNvGrpSpPr/>
          <p:nvPr/>
        </p:nvGrpSpPr>
        <p:grpSpPr>
          <a:xfrm>
            <a:off x="4967833" y="2525117"/>
            <a:ext cx="3591677" cy="3707396"/>
            <a:chOff x="0" y="0"/>
            <a:chExt cx="3591676" cy="3707395"/>
          </a:xfrm>
        </p:grpSpPr>
        <p:pic>
          <p:nvPicPr>
            <p:cNvPr id="174" name="isort-list-snapshot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68870"/>
              <a:ext cx="3591677" cy="363852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5" name="Shape 175"/>
            <p:cNvSpPr/>
            <p:nvPr/>
          </p:nvSpPr>
          <p:spPr>
            <a:xfrm>
              <a:off x="2303760" y="0"/>
              <a:ext cx="513507" cy="522883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77" name="Shape 177"/>
          <p:cNvSpPr/>
          <p:nvPr/>
        </p:nvSpPr>
        <p:spPr>
          <a:xfrm>
            <a:off x="5426019" y="6610247"/>
            <a:ext cx="3319513" cy="55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The sorted region (light gray squares) grows by one item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Search</a:t>
            </a:r>
          </a:p>
        </p:txBody>
      </p:sp>
      <p:sp>
        <p:nvSpPr>
          <p:cNvPr id="29" name="Shape 2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Searching is a common operation in many different applications</a:t>
            </a:r>
            <a:endParaRPr sz="2000"/>
          </a:p>
          <a:p>
            <a:pPr lvl="1">
              <a:defRPr sz="1800"/>
            </a:pPr>
            <a:r>
              <a:rPr sz="1600"/>
              <a:t>in iTunes, enter a string in the “search box”</a:t>
            </a:r>
            <a:endParaRPr sz="1600"/>
          </a:p>
          <a:p>
            <a:pPr lvl="1">
              <a:defRPr sz="1800"/>
            </a:pPr>
            <a:r>
              <a:rPr sz="1600"/>
              <a:t>the program shows tunes that have that string in the song title, album title, artist name, or other fields</a:t>
            </a:r>
          </a:p>
        </p:txBody>
      </p:sp>
      <p:pic>
        <p:nvPicPr>
          <p:cNvPr id="30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73100" y="3873500"/>
            <a:ext cx="8801100" cy="2578100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/>
        </p:nvSpPr>
        <p:spPr>
          <a:xfrm>
            <a:off x="7721600" y="4279900"/>
            <a:ext cx="660400" cy="292100"/>
          </a:xfrm>
          <a:prstGeom prst="roundRect">
            <a:avLst>
              <a:gd name="adj" fmla="val 50000"/>
            </a:avLst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i="0"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36" name="Group 36"/>
          <p:cNvGrpSpPr/>
          <p:nvPr/>
        </p:nvGrpSpPr>
        <p:grpSpPr>
          <a:xfrm>
            <a:off x="1295400" y="5016500"/>
            <a:ext cx="3962400" cy="927100"/>
            <a:chOff x="0" y="0"/>
            <a:chExt cx="3962400" cy="927100"/>
          </a:xfrm>
        </p:grpSpPr>
        <p:sp>
          <p:nvSpPr>
            <p:cNvPr id="32" name="Shape 32"/>
            <p:cNvSpPr/>
            <p:nvPr/>
          </p:nvSpPr>
          <p:spPr>
            <a:xfrm>
              <a:off x="190500" y="0"/>
              <a:ext cx="660400" cy="292100"/>
            </a:xfrm>
            <a:prstGeom prst="roundRect">
              <a:avLst>
                <a:gd name="adj" fmla="val 50000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3" name="Shape 33"/>
            <p:cNvSpPr/>
            <p:nvPr/>
          </p:nvSpPr>
          <p:spPr>
            <a:xfrm>
              <a:off x="546100" y="215900"/>
              <a:ext cx="660400" cy="292100"/>
            </a:xfrm>
            <a:prstGeom prst="roundRect">
              <a:avLst>
                <a:gd name="adj" fmla="val 50000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4" name="Shape 34"/>
            <p:cNvSpPr/>
            <p:nvPr/>
          </p:nvSpPr>
          <p:spPr>
            <a:xfrm>
              <a:off x="3302000" y="431800"/>
              <a:ext cx="660400" cy="292100"/>
            </a:xfrm>
            <a:prstGeom prst="roundRect">
              <a:avLst>
                <a:gd name="adj" fmla="val 50000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35" name="Shape 35"/>
            <p:cNvSpPr/>
            <p:nvPr/>
          </p:nvSpPr>
          <p:spPr>
            <a:xfrm>
              <a:off x="0" y="635000"/>
              <a:ext cx="660400" cy="292100"/>
            </a:xfrm>
            <a:prstGeom prst="roundRect">
              <a:avLst>
                <a:gd name="adj" fmla="val 50000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</p:spTree>
  </p:cSld>
  <p:clrMapOvr>
    <a:masterClrMapping/>
  </p:clrMapOvr>
  <p:transition spd="fast" advClick="1"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Visualization</a:t>
            </a:r>
          </a:p>
        </p:txBody>
      </p:sp>
      <p:sp>
        <p:nvSpPr>
          <p:cNvPr id="180" name="Shape 18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To watch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in action, create a list of numbers and display it on the canvas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RandomList(20)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view_list(a</a:t>
            </a:r>
            <a:r>
              <a:rPr sz="2000">
                <a:solidFill>
                  <a:srgbClr val="007D64"/>
                </a:solidFill>
              </a:rPr>
              <a:t>)</a:t>
            </a:r>
            <a:endParaRPr sz="2000"/>
          </a:p>
          <a:p>
            <a:pPr lvl="0">
              <a:spcBef>
                <a:spcPts val="3700"/>
              </a:spcBef>
              <a:defRPr sz="1800"/>
            </a:pPr>
            <a:r>
              <a:rPr sz="2000"/>
              <a:t>The horizontal bar at the bottom of the </a:t>
            </a:r>
            <a:br>
              <a:rPr sz="2000"/>
            </a:br>
            <a:r>
              <a:rPr sz="2000"/>
              <a:t>canvas is the unsorted region of the list</a:t>
            </a:r>
            <a:endParaRPr sz="2000"/>
          </a:p>
          <a:p>
            <a:pPr lvl="1">
              <a:defRPr sz="1800"/>
            </a:pPr>
            <a:r>
              <a:rPr sz="1600"/>
              <a:t>think of it as a “to do” list: it contains the items </a:t>
            </a:r>
            <a:br>
              <a:rPr sz="1600"/>
            </a:br>
            <a:r>
              <a:rPr sz="1600"/>
              <a:t>not yet sorted</a:t>
            </a:r>
          </a:p>
        </p:txBody>
      </p:sp>
      <p:pic>
        <p:nvPicPr>
          <p:cNvPr id="181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70650" y="3073400"/>
            <a:ext cx="3111500" cy="30734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  <p:transition spd="fast" advClick="1"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Visualization (cont’d)</a:t>
            </a:r>
          </a:p>
        </p:txBody>
      </p:sp>
      <p:sp>
        <p:nvSpPr>
          <p:cNvPr id="184" name="Shape 18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Call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and pass it the list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isort(a)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1" marL="571500" indent="-254000">
              <a:buChar char="✦"/>
              <a:defRPr sz="1800"/>
            </a:pPr>
            <a:r>
              <a:rPr sz="1600"/>
              <a:t>as the list is sorted you will see an item pulled out </a:t>
            </a:r>
            <a:br>
              <a:rPr sz="1600"/>
            </a:br>
            <a:r>
              <a:rPr sz="1600"/>
              <a:t>of the list and reinserted somewhere to the left</a:t>
            </a:r>
            <a:endParaRPr sz="1600"/>
          </a:p>
          <a:p>
            <a:pPr lvl="1" marL="571500" indent="-254000">
              <a:buChar char="✦"/>
              <a:defRPr sz="1800"/>
            </a:pPr>
            <a:r>
              <a:rPr sz="1600"/>
              <a:t>you will also see the unsorted region shrink</a:t>
            </a:r>
            <a:endParaRPr sz="1600"/>
          </a:p>
          <a:p>
            <a:pPr lvl="0">
              <a:spcBef>
                <a:spcPts val="3000"/>
              </a:spcBef>
              <a:defRPr sz="1800"/>
            </a:pPr>
            <a:r>
              <a:rPr sz="2000"/>
              <a:t>The algorithm terminates when all the </a:t>
            </a:r>
            <a:br>
              <a:rPr sz="2000"/>
            </a:br>
            <a:r>
              <a:rPr sz="2000"/>
              <a:t>items have been moved, </a:t>
            </a:r>
            <a:r>
              <a:rPr i="1" sz="2000"/>
              <a:t>i.e.</a:t>
            </a:r>
            <a:r>
              <a:rPr sz="2000"/>
              <a:t> when the </a:t>
            </a:r>
            <a:br>
              <a:rPr sz="2000"/>
            </a:br>
            <a:r>
              <a:rPr sz="2000"/>
              <a:t>unsorted region is empty </a:t>
            </a:r>
          </a:p>
        </p:txBody>
      </p:sp>
      <p:pic>
        <p:nvPicPr>
          <p:cNvPr id="185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70650" y="3073400"/>
            <a:ext cx="3111500" cy="30734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</p:spPr>
      </p:pic>
      <p:sp>
        <p:nvSpPr>
          <p:cNvPr id="186" name="Shape 186"/>
          <p:cNvSpPr/>
          <p:nvPr/>
        </p:nvSpPr>
        <p:spPr>
          <a:xfrm>
            <a:off x="2053190" y="5378450"/>
            <a:ext cx="3774283" cy="113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Control the speed of the visualization by setting the time (in seconds) between steps in the animation:</a:t>
            </a:r>
            <a:endParaRPr i="1" sz="1600">
              <a:solidFill>
                <a:srgbClr val="00549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>
              <a:spcBef>
                <a:spcPts val="800"/>
              </a:spcBef>
              <a:defRPr i="0" sz="1800">
                <a:solidFill>
                  <a:srgbClr val="000000"/>
                </a:solidFill>
              </a:defRPr>
            </a:pPr>
            <a:r>
              <a:rPr sz="1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&gt;&gt;&gt; Canvas.delay = 0.1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Moving Items in a List</a:t>
            </a:r>
          </a:p>
        </p:txBody>
      </p:sp>
      <p:sp>
        <p:nvSpPr>
          <p:cNvPr id="189" name="Shape 18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In order to implement the steps in the body of the main loop we need to know:</a:t>
            </a:r>
            <a:endParaRPr sz="2000"/>
          </a:p>
          <a:p>
            <a:pPr lvl="1" marL="571500" indent="-254000">
              <a:buChar char="✦"/>
              <a:defRPr sz="1800"/>
            </a:pPr>
            <a:r>
              <a:rPr sz="1600"/>
              <a:t>how to remove an item from the middle of a list</a:t>
            </a:r>
            <a:endParaRPr sz="1600"/>
          </a:p>
          <a:p>
            <a:pPr lvl="1" marL="571500" indent="-254000">
              <a:buChar char="✦"/>
              <a:defRPr sz="1800"/>
            </a:pPr>
            <a:r>
              <a:rPr sz="1600"/>
              <a:t>how to insert an item into a list</a:t>
            </a:r>
            <a:endParaRPr sz="1600"/>
          </a:p>
          <a:p>
            <a:pPr lvl="0">
              <a:spcBef>
                <a:spcPts val="2500"/>
              </a:spcBef>
              <a:defRPr sz="1800"/>
            </a:pPr>
            <a:r>
              <a:rPr sz="2000"/>
              <a:t>Both operations are performed by methods in the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list</a:t>
            </a:r>
            <a:r>
              <a:rPr sz="2000"/>
              <a:t> class</a:t>
            </a:r>
            <a:endParaRPr sz="2000"/>
          </a:p>
          <a:p>
            <a:pPr lvl="0">
              <a:defRPr sz="1800"/>
            </a:pPr>
            <a:r>
              <a:rPr sz="2000"/>
              <a:t>Call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a.pop(i)</a:t>
            </a:r>
            <a:r>
              <a:rPr sz="2000"/>
              <a:t> to delete the item at location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2000"/>
              <a:t> in list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</a:t>
            </a:r>
            <a:endParaRPr sz="2000"/>
          </a:p>
          <a:p>
            <a:pPr lvl="1" marL="571500" indent="-254000">
              <a:buChar char="✦"/>
              <a:defRPr sz="1800"/>
            </a:pPr>
            <a:r>
              <a:rPr sz="1600"/>
              <a:t>the method returns the item that was deleted</a:t>
            </a:r>
            <a:endParaRPr sz="1600"/>
          </a:p>
          <a:p>
            <a:pPr lvl="0">
              <a:defRPr sz="1800"/>
            </a:pPr>
            <a:r>
              <a:rPr sz="2000"/>
              <a:t>Call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a.insert(i, x)</a:t>
            </a:r>
            <a:r>
              <a:rPr sz="2000"/>
              <a:t> to insert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sz="2000"/>
              <a:t> into the list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</a:t>
            </a:r>
            <a:r>
              <a:rPr sz="2000"/>
              <a:t> at location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</a:t>
            </a:r>
          </a:p>
        </p:txBody>
      </p:sp>
      <p:sp>
        <p:nvSpPr>
          <p:cNvPr id="190" name="Shape 190"/>
          <p:cNvSpPr/>
          <p:nvPr/>
        </p:nvSpPr>
        <p:spPr>
          <a:xfrm>
            <a:off x="3390900" y="5613400"/>
            <a:ext cx="3124200" cy="33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Examples on the next slide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Moving Items in a List (cont’d)</a:t>
            </a:r>
          </a:p>
        </p:txBody>
      </p:sp>
      <p:sp>
        <p:nvSpPr>
          <p:cNvPr id="193" name="Shape 1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254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RandomList(7, 'elements')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['Cr', 'Lu', 'Pa', 'Y', 'N', 'Kr', 'Ta']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30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x = a.pop(4)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'N'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['Cr', 'Lu', 'Pa', 'Y', 'Kr', ‘Ta']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30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a.insert(2,x)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254000">
              <a:spcBef>
                <a:spcPts val="13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['Cr', 'Lu', 'N', 'Pa', 'Y', 'Kr', ‘Ta']</a:t>
            </a:r>
            <a:endParaRPr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194" name="Shape 194"/>
          <p:cNvSpPr/>
          <p:nvPr/>
        </p:nvSpPr>
        <p:spPr>
          <a:xfrm>
            <a:off x="6142590" y="1799234"/>
            <a:ext cx="2858196" cy="3245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Create a list of 7 strings</a:t>
            </a:r>
          </a:p>
        </p:txBody>
      </p:sp>
      <p:sp>
        <p:nvSpPr>
          <p:cNvPr id="195" name="Shape 195"/>
          <p:cNvSpPr/>
          <p:nvPr/>
        </p:nvSpPr>
        <p:spPr>
          <a:xfrm>
            <a:off x="3881990" y="3146755"/>
            <a:ext cx="3332660" cy="5898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call to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pop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removes the string at location 4 and saves it in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</a:p>
        </p:txBody>
      </p:sp>
      <p:sp>
        <p:nvSpPr>
          <p:cNvPr id="196" name="Shape 196"/>
          <p:cNvSpPr/>
          <p:nvPr/>
        </p:nvSpPr>
        <p:spPr>
          <a:xfrm>
            <a:off x="6358490" y="4460544"/>
            <a:ext cx="2858196" cy="32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Note the list has 6 items now</a:t>
            </a:r>
          </a:p>
        </p:txBody>
      </p:sp>
      <p:sp>
        <p:nvSpPr>
          <p:cNvPr id="197" name="Shape 197"/>
          <p:cNvSpPr/>
          <p:nvPr/>
        </p:nvSpPr>
        <p:spPr>
          <a:xfrm>
            <a:off x="3894690" y="5102555"/>
            <a:ext cx="5412980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call to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insert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puts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back into the list at location 2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Finding Where an Item Belongs</a:t>
            </a:r>
          </a:p>
        </p:txBody>
      </p:sp>
      <p:sp>
        <p:nvSpPr>
          <p:cNvPr id="200" name="Shape 20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After we pull an item out of the</a:t>
            </a:r>
            <a:br>
              <a:rPr sz="2000"/>
            </a:br>
            <a:r>
              <a:rPr sz="2000"/>
              <a:t>list we have to find the location</a:t>
            </a:r>
            <a:br>
              <a:rPr sz="2000"/>
            </a:br>
            <a:r>
              <a:rPr sz="2000"/>
              <a:t>to re-insert it</a:t>
            </a:r>
            <a:endParaRPr sz="2000"/>
          </a:p>
          <a:p>
            <a:pPr lvl="0">
              <a:defRPr sz="1800"/>
            </a:pPr>
            <a:r>
              <a:rPr sz="2000"/>
              <a:t>We’ll use an index variable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j</a:t>
            </a:r>
            <a:br>
              <a:rPr sz="2000"/>
            </a:br>
            <a:r>
              <a:rPr sz="2000"/>
              <a:t>to specify which locations we</a:t>
            </a:r>
            <a:br>
              <a:rPr sz="2000"/>
            </a:br>
            <a:r>
              <a:rPr sz="2000"/>
              <a:t>are checking</a:t>
            </a:r>
            <a:endParaRPr sz="2000"/>
          </a:p>
          <a:p>
            <a:pPr lvl="0">
              <a:defRPr sz="1800"/>
            </a:pPr>
            <a:r>
              <a:rPr sz="2000"/>
              <a:t>Subtracting 1 from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j</a:t>
            </a:r>
            <a:r>
              <a:rPr sz="2000"/>
              <a:t> will tell</a:t>
            </a:r>
            <a:br>
              <a:rPr sz="2000"/>
            </a:br>
            <a:r>
              <a:rPr sz="2000"/>
              <a:t>Python to move left during</a:t>
            </a:r>
            <a:br>
              <a:rPr sz="2000"/>
            </a:br>
            <a:r>
              <a:rPr sz="2000"/>
              <a:t>its search</a:t>
            </a:r>
            <a:endParaRPr sz="2000"/>
          </a:p>
          <a:p>
            <a:pPr lvl="0">
              <a:defRPr sz="1800"/>
            </a:pPr>
            <a:r>
              <a:rPr sz="2000"/>
              <a:t>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while</a:t>
            </a:r>
            <a:r>
              <a:rPr sz="2000"/>
              <a:t> loop keeps subtracting</a:t>
            </a:r>
            <a:br>
              <a:rPr sz="2000"/>
            </a:br>
            <a:r>
              <a:rPr sz="2000"/>
              <a:t>1 from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j</a:t>
            </a:r>
            <a:r>
              <a:rPr sz="2000"/>
              <a:t> until it finds the place</a:t>
            </a:r>
            <a:br>
              <a:rPr sz="2000"/>
            </a:br>
            <a:r>
              <a:rPr sz="2000"/>
              <a:t>where item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x </a:t>
            </a:r>
            <a:r>
              <a:rPr sz="2000"/>
              <a:t>belongs</a:t>
            </a:r>
          </a:p>
        </p:txBody>
      </p:sp>
      <p:pic>
        <p:nvPicPr>
          <p:cNvPr id="201" name="isort-list-snapshot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71144" y="1451322"/>
            <a:ext cx="3702755" cy="375105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Shape 202"/>
          <p:cNvSpPr/>
          <p:nvPr/>
        </p:nvSpPr>
        <p:spPr>
          <a:xfrm>
            <a:off x="6128060" y="5626100"/>
            <a:ext cx="2446400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b="1"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while a[j-1] &gt; x:</a:t>
            </a:r>
            <a:endParaRPr b="1"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 b="1"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j = j - 1</a:t>
            </a:r>
          </a:p>
        </p:txBody>
      </p:sp>
      <p:sp>
        <p:nvSpPr>
          <p:cNvPr id="203" name="Shape 203"/>
          <p:cNvSpPr/>
          <p:nvPr/>
        </p:nvSpPr>
        <p:spPr>
          <a:xfrm>
            <a:off x="5464119" y="6407047"/>
            <a:ext cx="3774282" cy="32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(preliminary version)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Finding Where an Item Belongs (cont’d)</a:t>
            </a:r>
          </a:p>
        </p:txBody>
      </p:sp>
      <p:sp>
        <p:nvSpPr>
          <p:cNvPr id="206" name="Shape 20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There is a potential problem</a:t>
            </a:r>
            <a:br>
              <a:rPr sz="2000"/>
            </a:br>
            <a:r>
              <a:rPr sz="2000"/>
              <a:t>with this strategy:  what if </a:t>
            </a:r>
            <a:br>
              <a:rPr sz="2000"/>
            </a:br>
            <a:r>
              <a:rPr sz="2000"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sz="2000"/>
              <a:t> is smaller than everything</a:t>
            </a:r>
            <a:br>
              <a:rPr sz="2000"/>
            </a:br>
            <a:r>
              <a:rPr sz="2000"/>
              <a:t>to its left?</a:t>
            </a:r>
            <a:endParaRPr sz="2000"/>
          </a:p>
          <a:p>
            <a:pPr lvl="0">
              <a:defRPr sz="1800"/>
            </a:pPr>
            <a:r>
              <a:rPr sz="2000"/>
              <a:t>The loop will reach a point</a:t>
            </a:r>
            <a:br>
              <a:rPr sz="2000"/>
            </a:br>
            <a:r>
              <a:rPr sz="2000"/>
              <a:t>where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j</a:t>
            </a:r>
            <a:r>
              <a:rPr sz="2000"/>
              <a:t> = 0 and there is nothing</a:t>
            </a:r>
            <a:br>
              <a:rPr sz="2000"/>
            </a:br>
            <a:r>
              <a:rPr sz="2000"/>
              <a:t>left to compare</a:t>
            </a:r>
            <a:endParaRPr sz="2000"/>
          </a:p>
          <a:p>
            <a:pPr lvl="1">
              <a:buChar char="✦"/>
              <a:defRPr sz="1800"/>
            </a:pPr>
            <a:r>
              <a:rPr sz="1600"/>
              <a:t>it will try to compare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sz="1600"/>
              <a:t> to </a:t>
            </a:r>
            <a:br>
              <a:rPr sz="1600"/>
            </a:br>
            <a:r>
              <a:rPr sz="1600">
                <a:latin typeface="Courier"/>
                <a:ea typeface="Courier"/>
                <a:cs typeface="Courier"/>
                <a:sym typeface="Courier"/>
              </a:rPr>
              <a:t>a[-1]</a:t>
            </a:r>
            <a:r>
              <a:rPr sz="1600"/>
              <a:t>, which is an error</a:t>
            </a:r>
            <a:endParaRPr sz="1600"/>
          </a:p>
          <a:p>
            <a:pPr lvl="0">
              <a:defRPr sz="1800"/>
            </a:pPr>
            <a:r>
              <a:rPr sz="2000"/>
              <a:t>The solution is to keep iterating</a:t>
            </a:r>
            <a:br>
              <a:rPr sz="2000"/>
            </a:br>
            <a:r>
              <a:rPr sz="2000"/>
              <a:t>only if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j</a:t>
            </a:r>
            <a:r>
              <a:rPr sz="2000"/>
              <a:t> &gt; 0 </a:t>
            </a:r>
            <a:r>
              <a:rPr b="1" i="1" sz="2000"/>
              <a:t>and</a:t>
            </a:r>
            <a:r>
              <a:rPr sz="2000"/>
              <a:t> the item to the</a:t>
            </a:r>
            <a:br>
              <a:rPr sz="2000"/>
            </a:br>
            <a:r>
              <a:rPr sz="2000"/>
              <a:t>left is greater than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x</a:t>
            </a:r>
          </a:p>
        </p:txBody>
      </p:sp>
      <p:pic>
        <p:nvPicPr>
          <p:cNvPr id="207" name="isort-list-snapshot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71144" y="1451322"/>
            <a:ext cx="3702755" cy="3751051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Shape 208"/>
          <p:cNvSpPr/>
          <p:nvPr/>
        </p:nvSpPr>
        <p:spPr>
          <a:xfrm>
            <a:off x="5543860" y="5626100"/>
            <a:ext cx="3742011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b="1"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while j &gt; 0 and a[j-1] &gt; x:</a:t>
            </a:r>
            <a:endParaRPr b="1"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defRPr i="0" sz="1800">
                <a:solidFill>
                  <a:srgbClr val="000000"/>
                </a:solidFill>
              </a:defRPr>
            </a:pPr>
            <a:r>
              <a:rPr b="1"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j = j - 1</a:t>
            </a:r>
          </a:p>
        </p:txBody>
      </p:sp>
      <p:sp>
        <p:nvSpPr>
          <p:cNvPr id="209" name="Shape 209"/>
          <p:cNvSpPr/>
          <p:nvPr/>
        </p:nvSpPr>
        <p:spPr>
          <a:xfrm>
            <a:off x="5464119" y="6407047"/>
            <a:ext cx="3774282" cy="32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(final version)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Helper Function</a:t>
            </a:r>
          </a:p>
        </p:txBody>
      </p:sp>
      <p:sp>
        <p:nvSpPr>
          <p:cNvPr id="212" name="Shape 2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A function that contains the previous operations (remove an item, find a location, re-insert the item) is shown below</a:t>
            </a:r>
            <a:endParaRPr sz="2000"/>
          </a:p>
          <a:p>
            <a:pPr lvl="0">
              <a:defRPr sz="1800"/>
            </a:pPr>
            <a:r>
              <a:rPr sz="2000"/>
              <a:t>A call to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move_left(a,j)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317500">
              <a:buSzTx/>
              <a:buFontTx/>
              <a:buNone/>
              <a:defRPr sz="1800"/>
            </a:pPr>
            <a:r>
              <a:rPr sz="2000"/>
              <a:t>will remove the item at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a[j]</a:t>
            </a:r>
            <a:r>
              <a:rPr sz="2000"/>
              <a:t> and place it back in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</a:t>
            </a:r>
            <a:r>
              <a:rPr sz="2000"/>
              <a:t> where it belongs</a:t>
            </a:r>
            <a:endParaRPr sz="2000"/>
          </a:p>
          <a:p>
            <a:pPr lvl="0">
              <a:defRPr sz="1800"/>
            </a:pPr>
            <a:r>
              <a:rPr sz="2000"/>
              <a:t>A special-purpose function that is written to solve a small piece of a larger problem is called a </a:t>
            </a:r>
            <a:r>
              <a:rPr b="1" sz="2000"/>
              <a:t>helper function</a:t>
            </a:r>
          </a:p>
        </p:txBody>
      </p:sp>
      <p:pic>
        <p:nvPicPr>
          <p:cNvPr id="213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5050" y="4692650"/>
            <a:ext cx="5981700" cy="2501900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Shape 214"/>
          <p:cNvSpPr/>
          <p:nvPr/>
        </p:nvSpPr>
        <p:spPr>
          <a:xfrm>
            <a:off x="7254819" y="5191352"/>
            <a:ext cx="2518371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 a file named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isort.py</a:t>
            </a: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add this definition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Testing the Helper Function</a:t>
            </a:r>
          </a:p>
        </p:txBody>
      </p:sp>
      <p:sp>
        <p:nvSpPr>
          <p:cNvPr id="217" name="Shape 21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Start an interactive Python session</a:t>
            </a:r>
            <a:br>
              <a:rPr sz="2000"/>
            </a:br>
            <a:r>
              <a:rPr sz="2000"/>
              <a:t>and import your definition of the</a:t>
            </a:r>
            <a:br>
              <a:rPr sz="2000"/>
            </a:br>
            <a:r>
              <a:rPr sz="2000"/>
              <a:t>helper function</a:t>
            </a:r>
            <a:endParaRPr sz="2000"/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from isort import *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200"/>
              </a:spcBef>
              <a:defRPr sz="1800"/>
            </a:pPr>
            <a:r>
              <a:rPr sz="2000"/>
              <a:t>Create a list of numbers like the</a:t>
            </a:r>
            <a:br>
              <a:rPr sz="2000"/>
            </a:br>
            <a:r>
              <a:rPr sz="2000"/>
              <a:t>one shown at right and call</a:t>
            </a:r>
            <a:br>
              <a:rPr sz="2000"/>
            </a:br>
            <a:r>
              <a:rPr sz="2000">
                <a:latin typeface="Courier"/>
                <a:ea typeface="Courier"/>
                <a:cs typeface="Courier"/>
                <a:sym typeface="Courier"/>
              </a:rPr>
              <a:t>move_left</a:t>
            </a:r>
            <a:r>
              <a:rPr sz="2000"/>
              <a:t> to find the location</a:t>
            </a:r>
            <a:br>
              <a:rPr sz="2000"/>
            </a:br>
            <a:r>
              <a:rPr sz="2000"/>
              <a:t>for the number at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a[3]</a:t>
            </a:r>
            <a:endParaRPr sz="2000"/>
          </a:p>
          <a:p>
            <a:pPr lvl="0" marL="0" indent="635000">
              <a:spcBef>
                <a:spcPts val="19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[1,8,9,6,7,3,5]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move_left(a,3)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[1, 6, 8, 9, 7, 3, 5]</a:t>
            </a:r>
          </a:p>
        </p:txBody>
      </p:sp>
      <p:pic>
        <p:nvPicPr>
          <p:cNvPr id="218" name="isort-list-snapshot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71144" y="1451322"/>
            <a:ext cx="3702755" cy="3751051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Shape 219"/>
          <p:cNvSpPr/>
          <p:nvPr/>
        </p:nvSpPr>
        <p:spPr>
          <a:xfrm>
            <a:off x="5718119" y="5597752"/>
            <a:ext cx="3319513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 how the sorted region (light gray squares) grows by one item after a call to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move_left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The Complete </a:t>
            </a:r>
            <a:r>
              <a:rPr b="1" sz="36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b="1" sz="3600">
                <a:solidFill>
                  <a:srgbClr val="007D64"/>
                </a:solidFill>
              </a:rPr>
              <a:t> Function</a:t>
            </a:r>
          </a:p>
        </p:txBody>
      </p:sp>
      <p:sp>
        <p:nvSpPr>
          <p:cNvPr id="222" name="Shape 22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Now that we have a helper function to move items writing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is easy</a:t>
            </a:r>
            <a:endParaRPr sz="2000"/>
          </a:p>
          <a:p>
            <a:pPr lvl="0">
              <a:defRPr sz="1800"/>
            </a:pPr>
            <a:r>
              <a:rPr sz="2000"/>
              <a:t>Use a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sz="2000"/>
              <a:t> loop where an index variable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2000"/>
              <a:t> marks the start of the unsorted region</a:t>
            </a:r>
            <a:endParaRPr sz="2000"/>
          </a:p>
          <a:p>
            <a:pPr lvl="1">
              <a:defRPr sz="1800"/>
            </a:pPr>
            <a:r>
              <a:rPr sz="1600"/>
              <a:t>initially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1600"/>
              <a:t> will be 1 (the single item at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a[0]</a:t>
            </a:r>
            <a:r>
              <a:rPr sz="1600"/>
              <a:t> is a sorted region of size 1)</a:t>
            </a:r>
            <a:endParaRPr sz="1600"/>
          </a:p>
          <a:p>
            <a:pPr lvl="1">
              <a:defRPr sz="1800"/>
            </a:pPr>
            <a:r>
              <a:rPr sz="1600"/>
              <a:t>in the body of the loop just call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move_left</a:t>
            </a:r>
            <a:r>
              <a:rPr sz="1600"/>
              <a:t> to move the item at location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</a:p>
        </p:txBody>
      </p:sp>
      <p:grpSp>
        <p:nvGrpSpPr>
          <p:cNvPr id="225" name="Group 225"/>
          <p:cNvGrpSpPr/>
          <p:nvPr/>
        </p:nvGrpSpPr>
        <p:grpSpPr>
          <a:xfrm>
            <a:off x="2089150" y="4076700"/>
            <a:ext cx="5981700" cy="2012950"/>
            <a:chOff x="0" y="0"/>
            <a:chExt cx="5981700" cy="2012950"/>
          </a:xfrm>
        </p:grpSpPr>
        <p:pic>
          <p:nvPicPr>
            <p:cNvPr id="223" name="pasted-image.ti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981700" cy="1778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4" name="pasted-image.tif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23850" y="1771650"/>
              <a:ext cx="5588000" cy="2413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26" name="Shape 226"/>
          <p:cNvSpPr/>
          <p:nvPr/>
        </p:nvSpPr>
        <p:spPr>
          <a:xfrm>
            <a:off x="1419417" y="6347042"/>
            <a:ext cx="7321166" cy="393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</a:t>
            </a:r>
            <a:r>
              <a:rPr b="1"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top-level function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called to solve the entire problem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Performance</a:t>
            </a:r>
          </a:p>
        </p:txBody>
      </p:sp>
      <p:sp>
        <p:nvSpPr>
          <p:cNvPr id="229" name="Shape 22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We saw earlier that for a list with </a:t>
            </a:r>
            <a:r>
              <a:rPr i="1" sz="2100">
                <a:latin typeface="Times"/>
                <a:ea typeface="Times"/>
                <a:cs typeface="Times"/>
                <a:sym typeface="Times"/>
              </a:rPr>
              <a:t>n</a:t>
            </a:r>
            <a:r>
              <a:rPr sz="2000"/>
              <a:t> items we can expect, on average, to do </a:t>
            </a:r>
            <a:r>
              <a:rPr i="1" sz="2100">
                <a:latin typeface="Times"/>
                <a:ea typeface="Times"/>
                <a:cs typeface="Times"/>
                <a:sym typeface="Times"/>
              </a:rPr>
              <a:t>n</a:t>
            </a:r>
            <a:r>
              <a:rPr sz="2000"/>
              <a:t> / 2 comparisons during a linear search</a:t>
            </a:r>
            <a:endParaRPr sz="2000"/>
          </a:p>
          <a:p>
            <a:pPr lvl="0">
              <a:defRPr sz="1800"/>
            </a:pPr>
            <a:r>
              <a:rPr sz="2000"/>
              <a:t>Can we come up with a similar equation for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?</a:t>
            </a:r>
            <a:endParaRPr sz="2000"/>
          </a:p>
          <a:p>
            <a:pPr lvl="0">
              <a:spcBef>
                <a:spcPts val="2800"/>
              </a:spcBef>
              <a:defRPr sz="1800"/>
            </a:pPr>
            <a:r>
              <a:rPr sz="2000"/>
              <a:t>At first glance it might seem that insertion sort is a “linear” algorithm </a:t>
            </a:r>
            <a:br>
              <a:rPr sz="2000"/>
            </a:br>
            <a:r>
              <a:rPr sz="2000"/>
              <a:t>like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isearch</a:t>
            </a:r>
            <a:r>
              <a:rPr sz="2000"/>
              <a:t> </a:t>
            </a:r>
            <a:endParaRPr sz="2000"/>
          </a:p>
          <a:p>
            <a:pPr lvl="1">
              <a:defRPr sz="1800"/>
            </a:pPr>
            <a:r>
              <a:rPr sz="1600"/>
              <a:t>it has a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for</a:t>
            </a:r>
            <a:r>
              <a:rPr sz="1600"/>
              <a:t> loop that progresses through the list from left to right</a:t>
            </a:r>
            <a:endParaRPr sz="1600"/>
          </a:p>
          <a:p>
            <a:pPr lvl="0">
              <a:spcBef>
                <a:spcPts val="3000"/>
              </a:spcBef>
              <a:defRPr sz="1800"/>
            </a:pPr>
            <a:r>
              <a:rPr sz="2000"/>
              <a:t>But it’s important to note what is happening inside the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move_left </a:t>
            </a:r>
            <a:br>
              <a:rPr sz="2000">
                <a:latin typeface="Courier"/>
                <a:ea typeface="Courier"/>
                <a:cs typeface="Courier"/>
                <a:sym typeface="Courier"/>
              </a:rPr>
            </a:br>
            <a:r>
              <a:rPr sz="2000"/>
              <a:t>helper function</a:t>
            </a:r>
            <a:endParaRPr sz="2000"/>
          </a:p>
          <a:p>
            <a:pPr lvl="1">
              <a:defRPr sz="1800"/>
            </a:pPr>
            <a:r>
              <a:rPr sz="1600"/>
              <a:t>the step that finds the proper location for the current item is also a loop</a:t>
            </a:r>
            <a:endParaRPr sz="1600"/>
          </a:p>
          <a:p>
            <a:pPr lvl="1">
              <a:defRPr sz="1800"/>
            </a:pPr>
            <a:r>
              <a:rPr sz="1600"/>
              <a:t>it scans left from location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1600"/>
              <a:t>, going all the way back to 0 if necessary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Search (cont’d)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Some other examples:</a:t>
            </a:r>
            <a:endParaRPr sz="2000"/>
          </a:p>
          <a:p>
            <a:pPr lvl="1">
              <a:defRPr sz="1800"/>
            </a:pPr>
            <a:r>
              <a:rPr sz="1600"/>
              <a:t>on-line dictionaries and catalogs</a:t>
            </a:r>
            <a:endParaRPr sz="1600"/>
          </a:p>
          <a:p>
            <a:pPr lvl="1">
              <a:defRPr sz="1800"/>
            </a:pPr>
            <a:r>
              <a:rPr sz="1600"/>
              <a:t>the “find” command in a word</a:t>
            </a:r>
            <a:br>
              <a:rPr sz="1600"/>
            </a:br>
            <a:r>
              <a:rPr sz="1600"/>
              <a:t>processor or text editor</a:t>
            </a:r>
          </a:p>
        </p:txBody>
      </p:sp>
      <p:grpSp>
        <p:nvGrpSpPr>
          <p:cNvPr id="42" name="Group 42"/>
          <p:cNvGrpSpPr/>
          <p:nvPr/>
        </p:nvGrpSpPr>
        <p:grpSpPr>
          <a:xfrm>
            <a:off x="5461000" y="2433294"/>
            <a:ext cx="4280409" cy="3959912"/>
            <a:chOff x="0" y="0"/>
            <a:chExt cx="4280408" cy="3959910"/>
          </a:xfrm>
        </p:grpSpPr>
        <p:sp>
          <p:nvSpPr>
            <p:cNvPr id="40" name="Shape 40"/>
            <p:cNvSpPr/>
            <p:nvPr/>
          </p:nvSpPr>
          <p:spPr>
            <a:xfrm>
              <a:off x="2671522" y="3456889"/>
              <a:ext cx="1608888" cy="5030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i="0" sz="1800">
                  <a:solidFill>
                    <a:srgbClr val="000000"/>
                  </a:solidFill>
                </a:defRPr>
              </a:pPr>
              <a:r>
                <a:rPr i="1" sz="14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Dictionary.app on </a:t>
              </a:r>
              <a:br>
                <a:rPr i="1" sz="14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i="1" sz="14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Mac OS X systems</a:t>
              </a:r>
            </a:p>
          </p:txBody>
        </p:sp>
        <p:pic>
          <p:nvPicPr>
            <p:cNvPr id="41" name="droppedImage.pn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4191000" cy="3371850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</p:pic>
      </p:grpSp>
      <p:grpSp>
        <p:nvGrpSpPr>
          <p:cNvPr id="45" name="Group 45"/>
          <p:cNvGrpSpPr/>
          <p:nvPr/>
        </p:nvGrpSpPr>
        <p:grpSpPr>
          <a:xfrm>
            <a:off x="876300" y="3530600"/>
            <a:ext cx="5905500" cy="3566211"/>
            <a:chOff x="0" y="0"/>
            <a:chExt cx="5905500" cy="3566210"/>
          </a:xfrm>
        </p:grpSpPr>
        <p:sp>
          <p:nvSpPr>
            <p:cNvPr id="43" name="Shape 43"/>
            <p:cNvSpPr/>
            <p:nvPr/>
          </p:nvSpPr>
          <p:spPr>
            <a:xfrm>
              <a:off x="2963621" y="3266389"/>
              <a:ext cx="2261592" cy="299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4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i="0" sz="1800">
                  <a:solidFill>
                    <a:srgbClr val="000000"/>
                  </a:solidFill>
                </a:defRPr>
              </a:pPr>
              <a:r>
                <a:rPr i="1" sz="1400">
                  <a:solidFill>
                    <a:srgbClr val="005493"/>
                  </a:solidFill>
                </a:rPr>
                <a:t>Find command in TextMate</a:t>
              </a:r>
            </a:p>
          </p:txBody>
        </p:sp>
        <p:pic>
          <p:nvPicPr>
            <p:cNvPr id="44" name="droppedImage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5905500" cy="3124200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127000" dist="76200" dir="2700000">
                <a:srgbClr val="000000">
                  <a:alpha val="75000"/>
                </a:srgbClr>
              </a:outerShdw>
            </a:effectLst>
          </p:spPr>
        </p:pic>
      </p:grpSp>
    </p:spTree>
  </p:cSld>
  <p:clrMapOvr>
    <a:masterClrMapping/>
  </p:clrMapOvr>
  <p:transition spd="fast" advClick="1"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Nested Loops</a:t>
            </a:r>
          </a:p>
        </p:txBody>
      </p:sp>
      <p:sp>
        <p:nvSpPr>
          <p:cNvPr id="232" name="Shape 23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If we write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without a helper function we can see one loop inside the other</a:t>
            </a:r>
          </a:p>
        </p:txBody>
      </p:sp>
      <p:sp>
        <p:nvSpPr>
          <p:cNvPr id="233" name="Shape 233"/>
          <p:cNvSpPr/>
          <p:nvPr/>
        </p:nvSpPr>
        <p:spPr>
          <a:xfrm>
            <a:off x="1277428" y="5816600"/>
            <a:ext cx="760514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>
                <a:solidFill>
                  <a:srgbClr val="005493"/>
                </a:solidFill>
              </a:rPr>
              <a:t>An algorithm with one loop inside another is said to have </a:t>
            </a:r>
            <a:r>
              <a:rPr b="1" i="1">
                <a:solidFill>
                  <a:srgbClr val="005493"/>
                </a:solidFill>
              </a:rPr>
              <a:t>nested loops</a:t>
            </a:r>
          </a:p>
        </p:txBody>
      </p:sp>
      <p:sp>
        <p:nvSpPr>
          <p:cNvPr id="234" name="Shape 234"/>
          <p:cNvSpPr/>
          <p:nvPr/>
        </p:nvSpPr>
        <p:spPr>
          <a:xfrm>
            <a:off x="1782725" y="3295972"/>
            <a:ext cx="4333950" cy="1942456"/>
          </a:xfrm>
          <a:prstGeom prst="roundRect">
            <a:avLst>
              <a:gd name="adj" fmla="val 9140"/>
            </a:avLst>
          </a:prstGeom>
          <a:ln w="25400">
            <a:solidFill>
              <a:srgbClr val="FF2600"/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i="0"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238" name="Group 238"/>
          <p:cNvGrpSpPr/>
          <p:nvPr/>
        </p:nvGrpSpPr>
        <p:grpSpPr>
          <a:xfrm>
            <a:off x="2195434" y="3361233"/>
            <a:ext cx="7474703" cy="1507134"/>
            <a:chOff x="-707429" y="-584200"/>
            <a:chExt cx="7474701" cy="1507132"/>
          </a:xfrm>
        </p:grpSpPr>
        <p:sp>
          <p:nvSpPr>
            <p:cNvPr id="235" name="Shape 235"/>
            <p:cNvSpPr/>
            <p:nvPr/>
          </p:nvSpPr>
          <p:spPr>
            <a:xfrm>
              <a:off x="-707430" y="257472"/>
              <a:ext cx="3788966" cy="665461"/>
            </a:xfrm>
            <a:prstGeom prst="roundRect">
              <a:avLst>
                <a:gd name="adj" fmla="val 28627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236" name="Shape 236"/>
            <p:cNvSpPr/>
            <p:nvPr/>
          </p:nvSpPr>
          <p:spPr>
            <a:xfrm flipV="1">
              <a:off x="3003005" y="-182960"/>
              <a:ext cx="927794" cy="477541"/>
            </a:xfrm>
            <a:prstGeom prst="line">
              <a:avLst/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i="0" sz="12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37" name="Shape 237"/>
            <p:cNvSpPr/>
            <p:nvPr/>
          </p:nvSpPr>
          <p:spPr>
            <a:xfrm>
              <a:off x="3477972" y="-584200"/>
              <a:ext cx="3289301" cy="342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lvl="0"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The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while</a:t>
              </a:r>
              <a:r>
                <a:rPr i="1"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loop in 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move</a:t>
              </a:r>
              <a:r>
                <a:rPr sz="1600">
                  <a:solidFill>
                    <a:srgbClr val="005493"/>
                  </a:solidFill>
                  <a:latin typeface="Courier"/>
                  <a:ea typeface="Courier"/>
                  <a:cs typeface="Courier"/>
                  <a:sym typeface="Courier"/>
                </a:rPr>
                <a:t>_left</a:t>
              </a:r>
            </a:p>
          </p:txBody>
        </p:sp>
      </p:grpSp>
      <p:sp>
        <p:nvSpPr>
          <p:cNvPr id="239" name="Shape 239"/>
          <p:cNvSpPr/>
          <p:nvPr/>
        </p:nvSpPr>
        <p:spPr>
          <a:xfrm>
            <a:off x="1295821" y="2971800"/>
            <a:ext cx="5282358" cy="218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def isort(a):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for i in range(1, len(a)):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    j = i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    x = a.pop(j)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    while j &gt; 0 and a[j-1] &gt; x: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        j -= 1</a:t>
            </a:r>
            <a:endParaRPr sz="1700"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>
              <a:lnSpc>
                <a:spcPct val="120000"/>
              </a:lnSpc>
              <a:defRPr i="0" sz="1800">
                <a:solidFill>
                  <a:srgbClr val="000000"/>
                </a:solidFill>
              </a:defRPr>
            </a:pPr>
            <a:r>
              <a:rPr sz="1700"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        a.insert(j, x)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Nested Loops (cont’d)</a:t>
            </a:r>
          </a:p>
        </p:txBody>
      </p:sp>
      <p:sp>
        <p:nvSpPr>
          <p:cNvPr id="242" name="Shape 242"/>
          <p:cNvSpPr/>
          <p:nvPr>
            <p:ph type="body" idx="1"/>
          </p:nvPr>
        </p:nvSpPr>
        <p:spPr>
          <a:xfrm>
            <a:off x="444500" y="1816100"/>
            <a:ext cx="9271000" cy="48641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Nested loops help us visualize how many</a:t>
            </a:r>
            <a:br>
              <a:rPr sz="2000"/>
            </a:br>
            <a:r>
              <a:rPr sz="2000"/>
              <a:t>comparisons are made by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endParaRPr sz="2000"/>
          </a:p>
          <a:p>
            <a:pPr lvl="1">
              <a:defRPr sz="1800"/>
            </a:pPr>
            <a:r>
              <a:rPr sz="1600"/>
              <a:t>a dot in the square indicates a potential comparison</a:t>
            </a:r>
            <a:endParaRPr sz="1600"/>
          </a:p>
          <a:p>
            <a:pPr lvl="1">
              <a:defRPr sz="1800"/>
            </a:pPr>
            <a:r>
              <a:rPr sz="1600"/>
              <a:t>for any value of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1600"/>
              <a:t>, the inner loop might </a:t>
            </a:r>
            <a:br>
              <a:rPr sz="1600"/>
            </a:br>
            <a:r>
              <a:rPr sz="1600"/>
              <a:t>have to compare values from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a[i-1]</a:t>
            </a:r>
            <a:r>
              <a:rPr sz="1600"/>
              <a:t> </a:t>
            </a:r>
            <a:br>
              <a:rPr sz="1600"/>
            </a:br>
            <a:r>
              <a:rPr sz="1600"/>
              <a:t>all the way down to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a[0]</a:t>
            </a:r>
            <a:endParaRPr sz="1600"/>
          </a:p>
          <a:p>
            <a:pPr lvl="0">
              <a:spcBef>
                <a:spcPts val="2000"/>
              </a:spcBef>
              <a:defRPr sz="1800"/>
            </a:pPr>
            <a:r>
              <a:rPr sz="2000"/>
              <a:t>The diagram at right is for a call to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br>
              <a:rPr sz="2000"/>
            </a:br>
            <a:r>
              <a:rPr sz="2000"/>
              <a:t>with a list of </a:t>
            </a:r>
            <a:r>
              <a:rPr i="1" sz="2000">
                <a:latin typeface="Times"/>
                <a:ea typeface="Times"/>
                <a:cs typeface="Times"/>
                <a:sym typeface="Times"/>
              </a:rPr>
              <a:t>n</a:t>
            </a:r>
            <a:r>
              <a:rPr sz="2000"/>
              <a:t> = 5 items</a:t>
            </a:r>
            <a:endParaRPr sz="2000"/>
          </a:p>
          <a:p>
            <a:pPr lvl="1">
              <a:defRPr sz="1800"/>
            </a:pPr>
            <a:r>
              <a:rPr sz="1600"/>
              <a:t>there are 4 + 3 + 2 + 1 = 10 dots</a:t>
            </a:r>
            <a:endParaRPr sz="1600"/>
          </a:p>
          <a:p>
            <a:pPr lvl="0">
              <a:spcBef>
                <a:spcPts val="1800"/>
              </a:spcBef>
              <a:defRPr sz="1800"/>
            </a:pPr>
            <a:r>
              <a:rPr sz="2000"/>
              <a:t>In general, for a list with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items, </a:t>
            </a:r>
            <a:br>
              <a:rPr sz="2000"/>
            </a:br>
            <a:r>
              <a:rPr sz="2000"/>
              <a:t>the potential number of comparisons is</a:t>
            </a:r>
          </a:p>
        </p:txBody>
      </p:sp>
      <p:pic>
        <p:nvPicPr>
          <p:cNvPr id="243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8800" y="6007100"/>
            <a:ext cx="2565400" cy="355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nested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645771" y="2451470"/>
            <a:ext cx="2787329" cy="2717060"/>
          </a:xfrm>
          <a:prstGeom prst="rect">
            <a:avLst/>
          </a:prstGeom>
          <a:ln w="12700">
            <a:miter lim="400000"/>
          </a:ln>
        </p:spPr>
      </p:pic>
      <p:sp>
        <p:nvSpPr>
          <p:cNvPr id="245" name="Shape 245"/>
          <p:cNvSpPr/>
          <p:nvPr/>
        </p:nvSpPr>
        <p:spPr>
          <a:xfrm>
            <a:off x="6290642" y="3416299"/>
            <a:ext cx="2514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 lvl="0">
              <a:defRPr i="0">
                <a:solidFill>
                  <a:srgbClr val="000000"/>
                </a:solidFill>
              </a:defRPr>
            </a:pPr>
            <a:r>
              <a:rPr i="1">
                <a:solidFill>
                  <a:srgbClr val="007D64"/>
                </a:solidFill>
              </a:rPr>
              <a:t>i</a:t>
            </a:r>
          </a:p>
        </p:txBody>
      </p:sp>
      <p:sp>
        <p:nvSpPr>
          <p:cNvPr id="246" name="Shape 246"/>
          <p:cNvSpPr/>
          <p:nvPr/>
        </p:nvSpPr>
        <p:spPr>
          <a:xfrm>
            <a:off x="8030542" y="5194299"/>
            <a:ext cx="2514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 lvl="0">
              <a:defRPr i="0">
                <a:solidFill>
                  <a:srgbClr val="000000"/>
                </a:solidFill>
              </a:defRPr>
            </a:pPr>
            <a:r>
              <a:rPr i="1">
                <a:solidFill>
                  <a:srgbClr val="007D64"/>
                </a:solidFill>
              </a:rPr>
              <a:t>j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Challenge</a:t>
            </a:r>
          </a:p>
        </p:txBody>
      </p:sp>
      <p:sp>
        <p:nvSpPr>
          <p:cNvPr id="249" name="Shape 2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Explain how many comparisons will be made when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is passed a list that is already sorted:</a:t>
            </a:r>
            <a:endParaRPr sz="2000"/>
          </a:p>
          <a:p>
            <a:pPr lvl="0" marL="0" indent="635000">
              <a:spcBef>
                <a:spcPts val="32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a = list(range(10))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a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[0, 1, 2, 3, 4, 5, 6, 7, 8, 9]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isort(a)</a:t>
            </a:r>
          </a:p>
        </p:txBody>
      </p:sp>
      <p:sp>
        <p:nvSpPr>
          <p:cNvPr id="250" name="Shape 250"/>
          <p:cNvSpPr/>
          <p:nvPr/>
        </p:nvSpPr>
        <p:spPr>
          <a:xfrm>
            <a:off x="2260600" y="4777767"/>
            <a:ext cx="5638801" cy="1455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spcBef>
                <a:spcPts val="700"/>
              </a:spcBef>
              <a:defRPr i="0" sz="1800">
                <a:solidFill>
                  <a:srgbClr val="000000"/>
                </a:solidFill>
              </a:defRPr>
            </a:pP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you predict how many comparisons </a:t>
            </a:r>
            <a:r>
              <a:rPr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make when sorting this list of 10 items?</a:t>
            </a:r>
            <a:endParaRPr i="1">
              <a:solidFill>
                <a:srgbClr val="00549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>
              <a:spcBef>
                <a:spcPts val="1700"/>
              </a:spcBef>
              <a:defRPr i="0" sz="1800">
                <a:solidFill>
                  <a:srgbClr val="000000"/>
                </a:solidFill>
              </a:defRPr>
            </a:pP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general, for a list of </a:t>
            </a:r>
            <a:r>
              <a:rPr i="1" sz="1900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items that is already sorted, how many comparisons will the program make?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formula for the worst case number of comparisons is </a:t>
            </a:r>
            <a:endParaRPr sz="2000"/>
          </a:p>
          <a:p>
            <a:pPr lvl="0">
              <a:spcBef>
                <a:spcPts val="6900"/>
              </a:spcBef>
              <a:defRPr sz="1800"/>
            </a:pPr>
            <a:r>
              <a:rPr sz="2000"/>
              <a:t>For small lists we can compute the exact answer:</a:t>
            </a:r>
            <a:endParaRPr sz="2000"/>
          </a:p>
          <a:p>
            <a:pPr lvl="0">
              <a:spcBef>
                <a:spcPts val="7300"/>
              </a:spcBef>
              <a:defRPr sz="1800"/>
            </a:pPr>
            <a:r>
              <a:rPr sz="2000"/>
              <a:t>For large lists the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doesn’t add very much, and we can get a good estimate by just computing </a:t>
            </a:r>
          </a:p>
        </p:txBody>
      </p:sp>
      <p:pic>
        <p:nvPicPr>
          <p:cNvPr id="253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49500" y="2336800"/>
            <a:ext cx="3962400" cy="360219"/>
          </a:xfrm>
          <a:prstGeom prst="rect">
            <a:avLst/>
          </a:prstGeom>
          <a:ln w="12700">
            <a:miter lim="400000"/>
          </a:ln>
        </p:spPr>
      </p:pic>
      <p:pic>
        <p:nvPicPr>
          <p:cNvPr id="254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73300" y="5156200"/>
            <a:ext cx="5202664" cy="330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dropped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87800" y="4559300"/>
            <a:ext cx="557561" cy="317500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Shape 2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Estimating the Number of Comparisons</a:t>
            </a:r>
          </a:p>
        </p:txBody>
      </p:sp>
      <p:pic>
        <p:nvPicPr>
          <p:cNvPr id="257" name="dropped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374900" y="3479800"/>
            <a:ext cx="3894254" cy="355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dropped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60700" y="5683879"/>
            <a:ext cx="2030971" cy="3105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Because the        term in the equation is the dominant term when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is large, we can use it to estimate the number of comparisons</a:t>
            </a:r>
            <a:endParaRPr sz="2000"/>
          </a:p>
          <a:p>
            <a:pPr lvl="0">
              <a:lnSpc>
                <a:spcPct val="110000"/>
              </a:lnSpc>
              <a:spcBef>
                <a:spcPts val="2500"/>
              </a:spcBef>
              <a:defRPr sz="1800"/>
            </a:pPr>
            <a:r>
              <a:rPr sz="2000"/>
              <a:t>Computer scientists use the notation               to mean “for large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 the number of comparisons will be roughly       ”   </a:t>
            </a:r>
            <a:endParaRPr sz="2000"/>
          </a:p>
          <a:p>
            <a:pPr lvl="1">
              <a:defRPr sz="1800"/>
            </a:pPr>
            <a:r>
              <a:rPr sz="1600"/>
              <a:t>pronounced “oh of n-squared”</a:t>
            </a:r>
            <a:endParaRPr sz="1600"/>
          </a:p>
          <a:p>
            <a:pPr lvl="1">
              <a:defRPr sz="1800"/>
            </a:pPr>
            <a:r>
              <a:rPr sz="1600"/>
              <a:t>or sometimes “big oh of n-squared”</a:t>
            </a:r>
            <a:endParaRPr sz="1600"/>
          </a:p>
          <a:p>
            <a:pPr lvl="0">
              <a:spcBef>
                <a:spcPts val="3500"/>
              </a:spcBef>
              <a:defRPr sz="1800"/>
            </a:pPr>
            <a:r>
              <a:rPr sz="2000"/>
              <a:t>There is a precise definition of what it means for an algorithm to be</a:t>
            </a:r>
            <a:br>
              <a:rPr sz="2000"/>
            </a:br>
            <a:r>
              <a:rPr sz="2000"/>
              <a:t>or</a:t>
            </a:r>
            <a:endParaRPr sz="2000"/>
          </a:p>
          <a:p>
            <a:pPr lvl="1">
              <a:defRPr sz="1800"/>
            </a:pPr>
            <a:r>
              <a:rPr sz="1600"/>
              <a:t>for our purpose we’ll just use the notation informally</a:t>
            </a:r>
            <a:endParaRPr sz="1600"/>
          </a:p>
          <a:p>
            <a:pPr lvl="1">
              <a:defRPr sz="1800"/>
            </a:pPr>
            <a:r>
              <a:rPr sz="1600"/>
              <a:t>for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1600"/>
              <a:t>, the notation means “on the order of       comparisons”  </a:t>
            </a:r>
          </a:p>
        </p:txBody>
      </p:sp>
      <p:pic>
        <p:nvPicPr>
          <p:cNvPr id="261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25700" y="1778000"/>
            <a:ext cx="292100" cy="2794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Big-Oh Notation</a:t>
            </a:r>
          </a:p>
        </p:txBody>
      </p:sp>
      <p:grpSp>
        <p:nvGrpSpPr>
          <p:cNvPr id="265" name="Group 265"/>
          <p:cNvGrpSpPr/>
          <p:nvPr/>
        </p:nvGrpSpPr>
        <p:grpSpPr>
          <a:xfrm>
            <a:off x="5143500" y="2755900"/>
            <a:ext cx="774700" cy="609600"/>
            <a:chOff x="0" y="0"/>
            <a:chExt cx="774700" cy="609600"/>
          </a:xfrm>
        </p:grpSpPr>
        <p:pic>
          <p:nvPicPr>
            <p:cNvPr id="263" name="droppedImage.pdf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774700" cy="355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4" name="droppedImage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330200"/>
              <a:ext cx="292100" cy="2794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69" name="Group 269"/>
          <p:cNvGrpSpPr/>
          <p:nvPr/>
        </p:nvGrpSpPr>
        <p:grpSpPr>
          <a:xfrm>
            <a:off x="1155700" y="4610100"/>
            <a:ext cx="8128000" cy="1308100"/>
            <a:chOff x="0" y="50800"/>
            <a:chExt cx="8128000" cy="1308100"/>
          </a:xfrm>
        </p:grpSpPr>
        <p:pic>
          <p:nvPicPr>
            <p:cNvPr id="266" name="droppedImage.pdf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7353300" y="50800"/>
              <a:ext cx="774700" cy="355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7" name="dropped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393700"/>
              <a:ext cx="635000" cy="3175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8" name="droppedImage.pdf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4305300" y="1104900"/>
              <a:ext cx="265546" cy="2540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fast" advClick="1">
    <p:dissolv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Scalability</a:t>
            </a:r>
          </a:p>
        </p:txBody>
      </p:sp>
      <p:sp>
        <p:nvSpPr>
          <p:cNvPr id="272" name="Shape 27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fact that the number of comparisons grows as the square of the list size may not seem important</a:t>
            </a:r>
            <a:endParaRPr sz="2000"/>
          </a:p>
          <a:p>
            <a:pPr lvl="1">
              <a:defRPr sz="1800"/>
            </a:pPr>
            <a:r>
              <a:rPr sz="1600"/>
              <a:t>for small to moderate size lists it is not a big deal</a:t>
            </a:r>
            <a:endParaRPr sz="1600"/>
          </a:p>
          <a:p>
            <a:pPr lvl="1">
              <a:defRPr sz="1800"/>
            </a:pPr>
            <a:r>
              <a:rPr sz="1600"/>
              <a:t>but execution time will start to be a factor for larger lists</a:t>
            </a:r>
          </a:p>
        </p:txBody>
      </p:sp>
      <p:sp>
        <p:nvSpPr>
          <p:cNvPr id="273" name="Shape 273"/>
          <p:cNvSpPr/>
          <p:nvPr/>
        </p:nvSpPr>
        <p:spPr>
          <a:xfrm>
            <a:off x="800100" y="4435144"/>
            <a:ext cx="3293765" cy="781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spcBef>
                <a:spcPts val="700"/>
              </a:spcBef>
              <a:defRPr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</a:rPr>
              <a:t>We’ll revisit this idea after looking at more sophisticated sorting algorithms in the next chapter</a:t>
            </a:r>
          </a:p>
        </p:txBody>
      </p:sp>
      <p:pic>
        <p:nvPicPr>
          <p:cNvPr id="274" name="scalability-plot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32225" y="3590875"/>
            <a:ext cx="4454496" cy="34480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Experiments</a:t>
            </a:r>
          </a:p>
        </p:txBody>
      </p:sp>
      <p:sp>
        <p:nvSpPr>
          <p:cNvPr id="277" name="Shape 27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version of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implemented in IterationLab includes a counter that keeps track of the number of comparisons</a:t>
            </a:r>
            <a:endParaRPr sz="2000"/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from PythonLabs.IterationLab import *</a:t>
            </a:r>
            <a:endParaRPr>
              <a:solidFill>
                <a:srgbClr val="007D64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RandomList(10, 'elements')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600"/>
              </a:spcBef>
              <a:defRPr sz="1800"/>
            </a:pPr>
            <a:r>
              <a:rPr sz="2000"/>
              <a:t>After calling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 use this statement to see how many comparisons were made: </a:t>
            </a:r>
            <a:endParaRPr sz="2000"/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isort(a)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Counter.value('comparisons')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27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Experiments (cont’d)</a:t>
            </a:r>
          </a:p>
        </p:txBody>
      </p:sp>
      <p:sp>
        <p:nvSpPr>
          <p:cNvPr id="280" name="Shape 28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Make some large lists of integers, pass them to </a:t>
            </a:r>
            <a:r>
              <a:rPr sz="2000">
                <a:latin typeface="Courier"/>
                <a:ea typeface="Courier"/>
                <a:cs typeface="Courier"/>
                <a:sym typeface="Courier"/>
              </a:rPr>
              <a:t>isort</a:t>
            </a:r>
            <a:r>
              <a:rPr sz="2000"/>
              <a:t>, and record the number of comparisons</a:t>
            </a:r>
            <a:endParaRPr sz="2000"/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a =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RandomList(100)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isort(a</a:t>
            </a:r>
            <a:r>
              <a:rPr>
                <a:latin typeface="Courier"/>
                <a:ea typeface="Courier"/>
                <a:cs typeface="Courier"/>
                <a:sym typeface="Courier"/>
              </a:rPr>
              <a:t>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Counter.value('comparisons')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2571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23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a = RandomList(500)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isort(a)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8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Counter.value('comparisons')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64813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600"/>
              </a:spcBef>
              <a:defRPr sz="1800"/>
            </a:pPr>
            <a:r>
              <a:rPr sz="2000"/>
              <a:t>Plot the results using a spreadsheet or statistics package</a:t>
            </a:r>
          </a:p>
        </p:txBody>
      </p:sp>
      <p:sp>
        <p:nvSpPr>
          <p:cNvPr id="281" name="Shape 281"/>
          <p:cNvSpPr/>
          <p:nvPr/>
        </p:nvSpPr>
        <p:spPr>
          <a:xfrm>
            <a:off x="2260600" y="6340449"/>
            <a:ext cx="5638801" cy="717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spcBef>
                <a:spcPts val="1700"/>
              </a:spcBef>
              <a:defRPr i="0" sz="1800">
                <a:solidFill>
                  <a:srgbClr val="000000"/>
                </a:solidFill>
              </a:defRPr>
            </a:pP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 counts always between the minimum (</a:t>
            </a:r>
            <a:r>
              <a:rPr i="1" sz="2000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-1) and maximum (</a:t>
            </a:r>
            <a:r>
              <a:rPr i="1" sz="2000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* (</a:t>
            </a:r>
            <a:r>
              <a:rPr i="1" sz="2000">
                <a:solidFill>
                  <a:srgbClr val="005493"/>
                </a:solidFill>
                <a:latin typeface="Times"/>
                <a:ea typeface="Times"/>
                <a:cs typeface="Times"/>
                <a:sym typeface="Times"/>
              </a:rPr>
              <a:t>n</a:t>
            </a:r>
            <a:r>
              <a:rPr i="1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-1) / 2) ?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Recap: Insertion Sort</a:t>
            </a:r>
          </a:p>
        </p:txBody>
      </p:sp>
      <p:sp>
        <p:nvSpPr>
          <p:cNvPr id="284" name="Shape 28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insertion sort algorithm is another example of iteration</a:t>
            </a:r>
            <a:endParaRPr sz="2000"/>
          </a:p>
          <a:p>
            <a:pPr lvl="0">
              <a:defRPr sz="1800"/>
            </a:pPr>
            <a:r>
              <a:rPr sz="2000"/>
              <a:t>It uses </a:t>
            </a:r>
            <a:r>
              <a:rPr b="1" i="1" sz="2000"/>
              <a:t>nested loops</a:t>
            </a:r>
            <a:r>
              <a:rPr sz="2000"/>
              <a:t> -- one loop inside another one</a:t>
            </a:r>
            <a:endParaRPr sz="2000"/>
          </a:p>
          <a:p>
            <a:pPr lvl="0">
              <a:defRPr sz="1800"/>
            </a:pPr>
            <a:r>
              <a:rPr sz="2000"/>
              <a:t>The outer loop has the same structure as the iteration in linear search</a:t>
            </a:r>
            <a:endParaRPr sz="2000"/>
          </a:p>
          <a:p>
            <a:pPr lvl="1">
              <a:defRPr sz="1800"/>
            </a:pPr>
            <a:r>
              <a:rPr sz="1600"/>
              <a:t>a list index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1600"/>
              <a:t> ranges from 1 up to </a:t>
            </a:r>
            <a:r>
              <a:rPr i="1" sz="16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1600"/>
              <a:t>-1</a:t>
            </a:r>
            <a:endParaRPr sz="1600"/>
          </a:p>
          <a:p>
            <a:pPr lvl="1">
              <a:defRPr sz="1800"/>
            </a:pPr>
            <a:r>
              <a:rPr sz="1600"/>
              <a:t>at any time, the items to the left of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i</a:t>
            </a:r>
            <a:r>
              <a:rPr sz="1600"/>
              <a:t> are sorted</a:t>
            </a:r>
            <a:endParaRPr sz="1600"/>
          </a:p>
          <a:p>
            <a:pPr lvl="1">
              <a:defRPr sz="1800"/>
            </a:pPr>
            <a:r>
              <a:rPr sz="1600"/>
              <a:t>the inner loop moves </a:t>
            </a:r>
            <a:r>
              <a:rPr sz="1600">
                <a:latin typeface="Courier"/>
                <a:ea typeface="Courier"/>
                <a:cs typeface="Courier"/>
                <a:sym typeface="Courier"/>
              </a:rPr>
              <a:t>a[i]</a:t>
            </a:r>
            <a:r>
              <a:rPr sz="1600"/>
              <a:t> to its proper location in the sorted region</a:t>
            </a:r>
            <a:endParaRPr sz="1600"/>
          </a:p>
          <a:p>
            <a:pPr lvl="1">
              <a:defRPr sz="1800"/>
            </a:pPr>
            <a:r>
              <a:rPr sz="1600"/>
              <a:t>the size of the sorted region grows on each iteration</a:t>
            </a:r>
            <a:endParaRPr sz="1600"/>
          </a:p>
          <a:p>
            <a:pPr lvl="0">
              <a:spcBef>
                <a:spcPts val="2400"/>
              </a:spcBef>
              <a:defRPr sz="1800"/>
            </a:pPr>
            <a:r>
              <a:rPr sz="2000"/>
              <a:t>The number of comparison can be as small as </a:t>
            </a:r>
            <a:r>
              <a:rPr i="1" sz="2000">
                <a:latin typeface="Palatino"/>
                <a:ea typeface="Palatino"/>
                <a:cs typeface="Palatino"/>
                <a:sym typeface="Palatino"/>
              </a:rPr>
              <a:t>n</a:t>
            </a:r>
            <a:r>
              <a:rPr sz="2000"/>
              <a:t>-1</a:t>
            </a:r>
            <a:endParaRPr sz="2000"/>
          </a:p>
          <a:p>
            <a:pPr lvl="0">
              <a:defRPr sz="1800"/>
            </a:pPr>
            <a:r>
              <a:rPr sz="2000"/>
              <a:t>In the worst case the number of comparisons is roughly </a:t>
            </a:r>
          </a:p>
        </p:txBody>
      </p:sp>
      <p:pic>
        <p:nvPicPr>
          <p:cNvPr id="285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00900" y="5232400"/>
            <a:ext cx="292100" cy="279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Summary</a:t>
            </a:r>
          </a:p>
        </p:txBody>
      </p:sp>
      <p:sp>
        <p:nvSpPr>
          <p:cNvPr id="288" name="Shape 28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This set of slides introduced two new algorithms based on iteration</a:t>
            </a:r>
            <a:endParaRPr sz="2000"/>
          </a:p>
          <a:p>
            <a:pPr lvl="0">
              <a:spcBef>
                <a:spcPts val="2200"/>
              </a:spcBef>
              <a:defRPr sz="1800"/>
            </a:pPr>
            <a:r>
              <a:rPr sz="2000"/>
              <a:t>Simple </a:t>
            </a:r>
            <a:r>
              <a:rPr b="1" i="1" sz="2000"/>
              <a:t>linear search</a:t>
            </a:r>
            <a:r>
              <a:rPr sz="2000"/>
              <a:t> scans a list from left to right</a:t>
            </a:r>
            <a:endParaRPr sz="2000"/>
          </a:p>
          <a:p>
            <a:pPr lvl="0">
              <a:spcBef>
                <a:spcPts val="2200"/>
              </a:spcBef>
              <a:defRPr sz="1800"/>
            </a:pPr>
            <a:r>
              <a:rPr sz="2000"/>
              <a:t>A straightforward sorting algorithm known as </a:t>
            </a:r>
            <a:r>
              <a:rPr b="1" i="1" sz="2000"/>
              <a:t>insertion sort</a:t>
            </a:r>
            <a:r>
              <a:rPr sz="2000"/>
              <a:t> also involves a scan from left to right</a:t>
            </a:r>
            <a:endParaRPr sz="2000"/>
          </a:p>
          <a:p>
            <a:pPr lvl="1">
              <a:defRPr sz="1800"/>
            </a:pPr>
            <a:r>
              <a:rPr sz="1600"/>
              <a:t>an important difference: there is a second loop inside the main loop</a:t>
            </a:r>
            <a:endParaRPr sz="1600"/>
          </a:p>
          <a:p>
            <a:pPr lvl="1">
              <a:defRPr sz="1800"/>
            </a:pPr>
            <a:r>
              <a:rPr sz="1600"/>
              <a:t>the inner loop scans back from right to left to find the place for an item</a:t>
            </a:r>
            <a:endParaRPr sz="1600"/>
          </a:p>
          <a:p>
            <a:pPr lvl="0">
              <a:spcBef>
                <a:spcPts val="2200"/>
              </a:spcBef>
              <a:defRPr sz="1800"/>
            </a:pPr>
            <a:r>
              <a:rPr sz="2000"/>
              <a:t>An important attribute of an algorithm is its scalability</a:t>
            </a:r>
            <a:endParaRPr sz="2000"/>
          </a:p>
          <a:p>
            <a:pPr lvl="1">
              <a:defRPr sz="1800"/>
            </a:pPr>
            <a:r>
              <a:rPr sz="1600"/>
              <a:t>how does the algorithm work when given larger problems?</a:t>
            </a:r>
            <a:endParaRPr sz="1600"/>
          </a:p>
          <a:p>
            <a:pPr lvl="1">
              <a:defRPr sz="1800"/>
            </a:pPr>
            <a:r>
              <a:rPr sz="1600"/>
              <a:t>scalability is described using “big oh” notation</a:t>
            </a:r>
            <a:endParaRPr sz="1600"/>
          </a:p>
          <a:p>
            <a:pPr lvl="1">
              <a:defRPr sz="1800"/>
            </a:pPr>
            <a:r>
              <a:rPr sz="1600"/>
              <a:t>linear search:</a:t>
            </a:r>
            <a:endParaRPr sz="1600"/>
          </a:p>
          <a:p>
            <a:pPr lvl="1">
              <a:defRPr sz="1800"/>
            </a:pPr>
            <a:r>
              <a:rPr sz="1600"/>
              <a:t>insertion sort:</a:t>
            </a:r>
          </a:p>
        </p:txBody>
      </p:sp>
      <p:pic>
        <p:nvPicPr>
          <p:cNvPr id="289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52700" y="6045200"/>
            <a:ext cx="664029" cy="304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dropped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52700" y="5727699"/>
            <a:ext cx="533400" cy="266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Defining Search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xfrm>
            <a:off x="444500" y="1816100"/>
            <a:ext cx="9271000" cy="51308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examples on the previous slides were similar to searches in everyday life</a:t>
            </a:r>
            <a:endParaRPr sz="2000"/>
          </a:p>
          <a:p>
            <a:pPr lvl="1">
              <a:defRPr sz="1800"/>
            </a:pPr>
            <a:r>
              <a:rPr sz="1600"/>
              <a:t>look for a book, either on a bookshelf at home or in a library</a:t>
            </a:r>
            <a:endParaRPr sz="1600"/>
          </a:p>
          <a:p>
            <a:pPr lvl="1">
              <a:defRPr sz="1800"/>
            </a:pPr>
            <a:r>
              <a:rPr sz="1600"/>
              <a:t>find a name in a phone book or a word in a dictionary</a:t>
            </a:r>
            <a:endParaRPr sz="1600"/>
          </a:p>
          <a:p>
            <a:pPr lvl="1">
              <a:defRPr sz="1800"/>
            </a:pPr>
            <a:r>
              <a:rPr sz="1600"/>
              <a:t>search a file drawer to find customer information or student records</a:t>
            </a:r>
            <a:endParaRPr sz="1600"/>
          </a:p>
          <a:p>
            <a:pPr lvl="0">
              <a:spcBef>
                <a:spcPts val="1700"/>
              </a:spcBef>
              <a:defRPr sz="1800"/>
            </a:pPr>
            <a:r>
              <a:rPr sz="2000"/>
              <a:t>What these problems have in common:</a:t>
            </a:r>
            <a:endParaRPr sz="2000"/>
          </a:p>
          <a:p>
            <a:pPr lvl="1">
              <a:defRPr sz="1800"/>
            </a:pPr>
            <a:r>
              <a:rPr sz="1600"/>
              <a:t>we have a large collection of items</a:t>
            </a:r>
            <a:endParaRPr sz="1600"/>
          </a:p>
          <a:p>
            <a:pPr lvl="1">
              <a:defRPr sz="1800"/>
            </a:pPr>
            <a:r>
              <a:rPr sz="1600"/>
              <a:t>we need to search the collection to find a single item that matches a certain condition (e.g. name of book, name of a person)</a:t>
            </a:r>
          </a:p>
        </p:txBody>
      </p:sp>
      <p:grpSp>
        <p:nvGrpSpPr>
          <p:cNvPr id="52" name="Group 52"/>
          <p:cNvGrpSpPr/>
          <p:nvPr/>
        </p:nvGrpSpPr>
        <p:grpSpPr>
          <a:xfrm>
            <a:off x="1752600" y="5295900"/>
            <a:ext cx="6578600" cy="1562100"/>
            <a:chOff x="0" y="0"/>
            <a:chExt cx="6578600" cy="1562100"/>
          </a:xfrm>
        </p:grpSpPr>
        <p:pic>
          <p:nvPicPr>
            <p:cNvPr id="49" name="images%3Fq%3Dfile%2Bdrawer%26start%3D147%26gbv%3D2%26ndsp%3D21%26hl%3Den%26safe%3Dactive%26sa%3DN.pn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5270500" y="63500"/>
              <a:ext cx="1308100" cy="14351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50" name="images%3Fq%3Dbook%26gbv%3D2%26ndsp%3D21%26hl%3Den%26safe%3Dactive%26sa%3DN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451100" y="0"/>
              <a:ext cx="1752600" cy="15621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51" name="images%3Fq%3Ddictionary%26start%3D357%26gbv%3D2%26ndsp%3D21%26hl%3Den%26safe%3Dactive%26sa%3DN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304800"/>
              <a:ext cx="1612900" cy="9652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fast" advClick="1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Sorting</a:t>
            </a:r>
          </a:p>
        </p:txBody>
      </p:sp>
      <p:sp>
        <p:nvSpPr>
          <p:cNvPr id="55" name="Shape 5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Sorting -- reorganizing information so it’s in a particular order -- is closely relating to searching</a:t>
            </a:r>
          </a:p>
        </p:txBody>
      </p:sp>
      <p:pic>
        <p:nvPicPr>
          <p:cNvPr id="56" name="dropped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800" y="3086100"/>
            <a:ext cx="8788400" cy="394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0" name="Group 60"/>
          <p:cNvGrpSpPr/>
          <p:nvPr/>
        </p:nvGrpSpPr>
        <p:grpSpPr>
          <a:xfrm>
            <a:off x="990600" y="2606344"/>
            <a:ext cx="7427673" cy="1673556"/>
            <a:chOff x="0" y="2844"/>
            <a:chExt cx="7427672" cy="1673555"/>
          </a:xfrm>
        </p:grpSpPr>
        <p:sp>
          <p:nvSpPr>
            <p:cNvPr id="57" name="Shape 57"/>
            <p:cNvSpPr/>
            <p:nvPr/>
          </p:nvSpPr>
          <p:spPr>
            <a:xfrm>
              <a:off x="0" y="1384300"/>
              <a:ext cx="660400" cy="292100"/>
            </a:xfrm>
            <a:prstGeom prst="roundRect">
              <a:avLst>
                <a:gd name="adj" fmla="val 50000"/>
              </a:avLst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 i="0" sz="3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58" name="Shape 58"/>
            <p:cNvSpPr/>
            <p:nvPr/>
          </p:nvSpPr>
          <p:spPr>
            <a:xfrm flipV="1">
              <a:off x="685800" y="241300"/>
              <a:ext cx="2578100" cy="1181100"/>
            </a:xfrm>
            <a:prstGeom prst="line">
              <a:avLst/>
            </a:prstGeom>
            <a:noFill/>
            <a:ln w="25400" cap="flat">
              <a:solidFill>
                <a:srgbClr val="FF26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i="0" sz="12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9" name="Shape 59"/>
            <p:cNvSpPr/>
            <p:nvPr/>
          </p:nvSpPr>
          <p:spPr>
            <a:xfrm>
              <a:off x="3350972" y="2844"/>
              <a:ext cx="4076701" cy="3245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sz="1600">
                  <a:solidFill>
                    <a:srgbClr val="005493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i="0" sz="1800">
                  <a:solidFill>
                    <a:srgbClr val="000000"/>
                  </a:solidFill>
                </a:defRPr>
              </a:pPr>
              <a:r>
                <a:rPr i="1" sz="1600">
                  <a:solidFill>
                    <a:srgbClr val="005493"/>
                  </a:solidFill>
                </a:rPr>
                <a:t>Click a column name to sort by that field</a:t>
              </a:r>
            </a:p>
          </p:txBody>
        </p:sp>
      </p:grpSp>
    </p:spTree>
  </p:cSld>
  <p:clrMapOvr>
    <a:masterClrMapping/>
  </p:clrMapOvr>
  <p:transition spd="fast" advClick="1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Iterative Algorithms</a:t>
            </a:r>
          </a:p>
        </p:txBody>
      </p:sp>
      <p:sp>
        <p:nvSpPr>
          <p:cNvPr id="63" name="Shape 6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goal for this chapter: study two new algorithms based on iteration</a:t>
            </a:r>
            <a:endParaRPr sz="2000"/>
          </a:p>
          <a:p>
            <a:pPr lvl="0">
              <a:defRPr sz="1800"/>
            </a:pPr>
            <a:r>
              <a:rPr sz="2000"/>
              <a:t>Build on the main idea from Chapter 3:</a:t>
            </a:r>
            <a:endParaRPr sz="2000"/>
          </a:p>
          <a:p>
            <a:pPr lvl="1" marL="685800">
              <a:defRPr sz="1800"/>
            </a:pPr>
            <a:r>
              <a:rPr sz="1600"/>
              <a:t>repeating (iterating) a series of small steps can lead to the solution of important problems</a:t>
            </a:r>
            <a:endParaRPr sz="1600"/>
          </a:p>
          <a:p>
            <a:pPr lvl="0">
              <a:defRPr sz="1800"/>
            </a:pPr>
            <a:r>
              <a:rPr sz="2000"/>
              <a:t>Search algorithm:</a:t>
            </a:r>
            <a:endParaRPr sz="2000"/>
          </a:p>
          <a:p>
            <a:pPr lvl="1" marL="0" indent="368300">
              <a:buSzTx/>
              <a:buNone/>
              <a:defRPr sz="1800"/>
            </a:pPr>
            <a:r>
              <a:rPr b="1" i="1" sz="1600"/>
              <a:t>		linear search</a:t>
            </a:r>
            <a:endParaRPr b="1" i="1" sz="1600"/>
          </a:p>
          <a:p>
            <a:pPr lvl="0">
              <a:defRPr sz="1800"/>
            </a:pPr>
            <a:r>
              <a:rPr sz="2000"/>
              <a:t>Sort algorithm:</a:t>
            </a:r>
            <a:endParaRPr sz="2000"/>
          </a:p>
          <a:p>
            <a:pPr lvl="1" marL="0" indent="368300">
              <a:buSzTx/>
              <a:buNone/>
              <a:defRPr sz="1800"/>
            </a:pPr>
            <a:r>
              <a:rPr b="1" i="1" sz="1600"/>
              <a:t>		insertion sort</a:t>
            </a:r>
            <a:endParaRPr b="1" i="1" sz="1600"/>
          </a:p>
          <a:p>
            <a:pPr lvl="0">
              <a:spcBef>
                <a:spcPts val="2800"/>
              </a:spcBef>
              <a:defRPr sz="1800"/>
            </a:pPr>
            <a:r>
              <a:rPr sz="2000"/>
              <a:t>The next chapter looks at more sophisticated techniques for both searching and sorting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IterationLab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The lab module for this chapter is IterationLab</a:t>
            </a:r>
            <a:endParaRPr sz="2000"/>
          </a:p>
          <a:p>
            <a:pPr lvl="0">
              <a:defRPr sz="1800"/>
            </a:pPr>
            <a:r>
              <a:rPr sz="2000"/>
              <a:t>At the beginning of each interactive session for projects in this chapter:</a:t>
            </a:r>
            <a:endParaRPr sz="2000"/>
          </a:p>
          <a:p>
            <a:pPr lvl="0" marL="0" indent="381000"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from PythonLabs.IterationLab import *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>
              <a:spcBef>
                <a:spcPts val="2600"/>
              </a:spcBef>
              <a:defRPr sz="1800"/>
            </a:pPr>
            <a:r>
              <a:rPr sz="2000"/>
              <a:t>The module has</a:t>
            </a:r>
            <a:endParaRPr sz="2000"/>
          </a:p>
          <a:p>
            <a:pPr lvl="1">
              <a:defRPr sz="1800"/>
            </a:pPr>
            <a:r>
              <a:rPr sz="1600"/>
              <a:t>implementations of linear search and insertion sort</a:t>
            </a:r>
            <a:endParaRPr sz="1600"/>
          </a:p>
          <a:p>
            <a:pPr lvl="1">
              <a:defRPr sz="1800"/>
            </a:pPr>
            <a:r>
              <a:rPr sz="1600"/>
              <a:t>functions that use algorithm animation to view the progress of the algorithms</a:t>
            </a:r>
            <a:endParaRPr sz="1600"/>
          </a:p>
          <a:p>
            <a:pPr lvl="0" marL="0" indent="635000">
              <a:spcBef>
                <a:spcPts val="24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 = ['do', 're', 'me', 'fa', 'sol', 'la', 'ti']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isort(notes)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lvl="0" marL="0" indent="635000">
              <a:spcBef>
                <a:spcPts val="600"/>
              </a:spcBef>
              <a:buSzTx/>
              <a:buFontTx/>
              <a:buNone/>
              <a:defRPr sz="1800"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>
                <a:solidFill>
                  <a:srgbClr val="007D64"/>
                </a:solidFill>
                <a:latin typeface="Courier"/>
                <a:ea typeface="Courier"/>
                <a:cs typeface="Courier"/>
                <a:sym typeface="Courier"/>
              </a:rPr>
              <a:t>notes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['do', 'fa', 'la', 'me', 're', 'sol', 'ti']</a:t>
            </a:r>
          </a:p>
        </p:txBody>
      </p:sp>
      <p:sp>
        <p:nvSpPr>
          <p:cNvPr id="67" name="Shape 67"/>
          <p:cNvSpPr/>
          <p:nvPr/>
        </p:nvSpPr>
        <p:spPr>
          <a:xfrm>
            <a:off x="2334972" y="6267449"/>
            <a:ext cx="5952878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i="0" sz="1800">
                <a:solidFill>
                  <a:srgbClr val="000000"/>
                </a:solidFill>
              </a:defRPr>
            </a:pPr>
            <a:r>
              <a:rPr i="1" sz="1600">
                <a:solidFill>
                  <a:srgbClr val="00549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function that implements insertion sort is called </a:t>
            </a:r>
            <a:r>
              <a:rPr sz="1600">
                <a:solidFill>
                  <a:srgbClr val="005493"/>
                </a:solidFill>
                <a:latin typeface="Courier"/>
                <a:ea typeface="Courier"/>
                <a:cs typeface="Courier"/>
                <a:sym typeface="Courier"/>
              </a:rPr>
              <a:t>isort</a:t>
            </a:r>
          </a:p>
        </p:txBody>
      </p:sp>
    </p:spTree>
  </p:cSld>
  <p:clrMapOvr>
    <a:masterClrMapping/>
  </p:clrMapOvr>
  <p:transition spd="fast" advClick="1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07D64"/>
                </a:solidFill>
              </a:rPr>
              <a:t>Chapter Outline</a:t>
            </a:r>
          </a:p>
        </p:txBody>
      </p:sp>
      <p:sp>
        <p:nvSpPr>
          <p:cNvPr id="70" name="Shape 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Do some experiments with the searching and sorting functions implemented in IterationLab</a:t>
            </a:r>
            <a:endParaRPr sz="2000"/>
          </a:p>
          <a:p>
            <a:pPr lvl="1">
              <a:defRPr sz="1800"/>
            </a:pPr>
            <a:r>
              <a:rPr sz="1600"/>
              <a:t>make random lists of strings and numbers</a:t>
            </a:r>
            <a:endParaRPr sz="1600"/>
          </a:p>
          <a:p>
            <a:pPr lvl="1">
              <a:defRPr sz="1800"/>
            </a:pPr>
            <a:r>
              <a:rPr sz="1600"/>
              <a:t>monitor the progress of the algorithms on the PythonLabs canvas</a:t>
            </a:r>
            <a:endParaRPr sz="1600"/>
          </a:p>
          <a:p>
            <a:pPr lvl="0">
              <a:spcBef>
                <a:spcPts val="2500"/>
              </a:spcBef>
              <a:defRPr sz="1800"/>
            </a:pPr>
            <a:r>
              <a:rPr sz="2000"/>
              <a:t>Write our own implementations of </a:t>
            </a:r>
            <a:br>
              <a:rPr sz="2000"/>
            </a:br>
            <a:r>
              <a:rPr sz="2000"/>
              <a:t>the two algorithms</a:t>
            </a:r>
            <a:endParaRPr sz="2000"/>
          </a:p>
          <a:p>
            <a:pPr lvl="1">
              <a:defRPr sz="1800"/>
            </a:pPr>
            <a:r>
              <a:rPr sz="1600"/>
              <a:t>these programming projects help </a:t>
            </a:r>
            <a:br>
              <a:rPr sz="1600"/>
            </a:br>
            <a:r>
              <a:rPr sz="1600"/>
              <a:t>introduce some new Python constructs </a:t>
            </a:r>
            <a:endParaRPr sz="1600"/>
          </a:p>
          <a:p>
            <a:pPr lvl="0">
              <a:spcBef>
                <a:spcPts val="2500"/>
              </a:spcBef>
              <a:defRPr sz="1800"/>
            </a:pPr>
            <a:r>
              <a:rPr sz="2000"/>
              <a:t>Do some experiments with large </a:t>
            </a:r>
            <a:br>
              <a:rPr sz="2000"/>
            </a:br>
            <a:r>
              <a:rPr sz="2000"/>
              <a:t>lists of numbers</a:t>
            </a:r>
            <a:endParaRPr sz="2000"/>
          </a:p>
          <a:p>
            <a:pPr lvl="1">
              <a:defRPr sz="1800"/>
            </a:pPr>
            <a:r>
              <a:rPr sz="1600"/>
              <a:t>measure the performance of the </a:t>
            </a:r>
            <a:br>
              <a:rPr sz="1600"/>
            </a:br>
            <a:r>
              <a:rPr sz="1600"/>
              <a:t>algorithms when they operate on lists</a:t>
            </a:r>
            <a:br>
              <a:rPr sz="1600"/>
            </a:br>
            <a:r>
              <a:rPr sz="1600"/>
              <a:t>with thousands of items</a:t>
            </a:r>
          </a:p>
        </p:txBody>
      </p:sp>
      <p:pic>
        <p:nvPicPr>
          <p:cNvPr id="71" name="scalability-plot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39146" y="3543101"/>
            <a:ext cx="4228030" cy="32727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fast" advClick="1">
    <p:dissolve/>
  </p:transition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7D64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1" spc="0" strike="noStrike" sz="2200" u="none" kumimoji="0" normalizeH="0">
            <a:ln>
              <a:noFill/>
            </a:ln>
            <a:solidFill>
              <a:srgbClr val="007D64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1" spc="0" strike="noStrike" sz="2200" u="none" kumimoji="0" normalizeH="0">
            <a:ln>
              <a:noFill/>
            </a:ln>
            <a:solidFill>
              <a:srgbClr val="007D64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